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1" r:id="rId2"/>
    <p:sldId id="279" r:id="rId3"/>
    <p:sldId id="280" r:id="rId4"/>
    <p:sldId id="324" r:id="rId5"/>
    <p:sldId id="281" r:id="rId6"/>
    <p:sldId id="285" r:id="rId7"/>
    <p:sldId id="300" r:id="rId8"/>
    <p:sldId id="318" r:id="rId9"/>
    <p:sldId id="329" r:id="rId10"/>
    <p:sldId id="316" r:id="rId11"/>
    <p:sldId id="330" r:id="rId12"/>
    <p:sldId id="326" r:id="rId13"/>
    <p:sldId id="331" r:id="rId14"/>
    <p:sldId id="303" r:id="rId15"/>
    <p:sldId id="304" r:id="rId16"/>
    <p:sldId id="307" r:id="rId17"/>
    <p:sldId id="332" r:id="rId18"/>
    <p:sldId id="327" r:id="rId19"/>
    <p:sldId id="343" r:id="rId20"/>
    <p:sldId id="319" r:id="rId21"/>
    <p:sldId id="333" r:id="rId22"/>
    <p:sldId id="321" r:id="rId23"/>
    <p:sldId id="334" r:id="rId24"/>
    <p:sldId id="335" r:id="rId25"/>
    <p:sldId id="336" r:id="rId26"/>
    <p:sldId id="337" r:id="rId27"/>
    <p:sldId id="338" r:id="rId28"/>
    <p:sldId id="339" r:id="rId29"/>
    <p:sldId id="340" r:id="rId30"/>
    <p:sldId id="341" r:id="rId31"/>
    <p:sldId id="323" r:id="rId32"/>
    <p:sldId id="342" r:id="rId33"/>
    <p:sldId id="310" r:id="rId34"/>
    <p:sldId id="311" r:id="rId35"/>
    <p:sldId id="312" r:id="rId36"/>
    <p:sldId id="313" r:id="rId37"/>
    <p:sldId id="314" r:id="rId38"/>
    <p:sldId id="315" r:id="rId39"/>
    <p:sldId id="278" r:id="rId4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FF00FF"/>
    <a:srgbClr val="FFCCFF"/>
    <a:srgbClr val="FCEFBA"/>
    <a:srgbClr val="00FFFF"/>
    <a:srgbClr val="99CC00"/>
    <a:srgbClr val="CCFFCC"/>
    <a:srgbClr val="0099FF"/>
    <a:srgbClr val="CC0099"/>
    <a:srgbClr val="6699FF"/>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2" d="100"/>
          <a:sy n="82" d="100"/>
        </p:scale>
        <p:origin x="-152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DC682F70-319B-41C3-AB81-5DDDD2A3C2E4}"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DFDE51-401E-4FE9-AC0E-4093546B9925}"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DE8FD1-7521-4F55-9EA8-EA3BDB702D7F}"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3A3E0FCF-1506-47CD-B3E9-66B48ECF40DB}"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ED27F750-D3BC-4C62-B1CD-F3A8D7975CCB}"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2237F76A-7E1D-4B25-BDAD-07688DEF29C4}"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4B3469DE-43A4-4316-8897-7A0F04A2861E}"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p:cover dir="u"/>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DC3C99-8128-4E81-B4C2-9237C71DE4AA}"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AF579F-B5D1-498D-8FE5-E270ECDCC171}"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6973EF-2E56-45A7-B69A-F8F2423E37CE}"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0E55AB83-E99D-421C-AB15-1CDBB2419291}"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transition>
    <p:cover dir="u"/>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1D002F10-957A-4CCA-B031-DB18AEB0325D}"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cover dir="u"/>
  </p:transition>
  <p:timing>
    <p:tnLst>
      <p:par>
        <p:cTn id="1" dur="indefinite" restart="never" nodeType="tmRoot"/>
      </p:par>
    </p:tnLst>
  </p:timing>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xml"/><Relationship Id="rId4" Type="http://schemas.openxmlformats.org/officeDocument/2006/relationships/image" Target="../media/image19.jpeg"/></Relationships>
</file>

<file path=ppt/slides/_rels/slide2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5.gif"/><Relationship Id="rId2" Type="http://schemas.openxmlformats.org/officeDocument/2006/relationships/image" Target="../media/image34.gif"/><Relationship Id="rId1" Type="http://schemas.openxmlformats.org/officeDocument/2006/relationships/slideLayout" Target="../slideLayouts/slideLayout2.xml"/><Relationship Id="rId4" Type="http://schemas.openxmlformats.org/officeDocument/2006/relationships/image" Target="../media/image36.gif"/></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0"/>
            <a:ext cx="9144000" cy="4876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3" descr="C:\Users\user\Desktop\Bitmap in Cover 7,8,9.cdr.jpg"/>
          <p:cNvPicPr>
            <a:picLocks noChangeAspect="1" noChangeArrowheads="1"/>
          </p:cNvPicPr>
          <p:nvPr/>
        </p:nvPicPr>
        <p:blipFill>
          <a:blip r:embed="rId2" cstate="print"/>
          <a:srcRect l="1119" t="3251" r="1515" b="6796"/>
          <a:stretch>
            <a:fillRect/>
          </a:stretch>
        </p:blipFill>
        <p:spPr bwMode="auto">
          <a:xfrm>
            <a:off x="1219200" y="0"/>
            <a:ext cx="6629400" cy="6324600"/>
          </a:xfrm>
          <a:prstGeom prst="rect">
            <a:avLst/>
          </a:prstGeom>
          <a:noFill/>
        </p:spPr>
      </p:pic>
      <p:sp>
        <p:nvSpPr>
          <p:cNvPr id="6" name="Rectangle 5"/>
          <p:cNvSpPr/>
          <p:nvPr/>
        </p:nvSpPr>
        <p:spPr>
          <a:xfrm>
            <a:off x="0" y="4648200"/>
            <a:ext cx="9144000" cy="2209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0" y="6248400"/>
            <a:ext cx="8229600" cy="457200"/>
          </a:xfrm>
        </p:spPr>
        <p:txBody>
          <a:bodyPr>
            <a:normAutofit/>
          </a:bodyPr>
          <a:lstStyle/>
          <a:p>
            <a:pPr algn="ctr"/>
            <a:r>
              <a:rPr lang="en-US" sz="1500" b="1" cap="none" dirty="0">
                <a:solidFill>
                  <a:schemeClr val="bg1"/>
                </a:solidFill>
                <a:effectLst/>
                <a:latin typeface="Arial" pitchFamily="34" charset="0"/>
                <a:cs typeface="Arial" pitchFamily="34" charset="0"/>
              </a:rPr>
              <a:t>CATECHETICAL TEXTBOOK SERIES OF THE SYRO - MALABAR CHURCH</a:t>
            </a:r>
          </a:p>
        </p:txBody>
      </p:sp>
      <p:sp>
        <p:nvSpPr>
          <p:cNvPr id="7" name="Title 1"/>
          <p:cNvSpPr txBox="1">
            <a:spLocks/>
          </p:cNvSpPr>
          <p:nvPr/>
        </p:nvSpPr>
        <p:spPr>
          <a:xfrm rot="16200000">
            <a:off x="-1600199" y="2286000"/>
            <a:ext cx="4572000" cy="609600"/>
          </a:xfrm>
          <a:prstGeom prst="rect">
            <a:avLst/>
          </a:prstGeom>
        </p:spPr>
        <p:txBody>
          <a:bodyPr vert="horz"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normalizeH="0" baseline="0" noProof="0" dirty="0">
                <a:solidFill>
                  <a:srgbClr val="FFFF00"/>
                </a:solidFill>
                <a:uLnTx/>
                <a:uFillTx/>
                <a:latin typeface="Arial" pitchFamily="34" charset="0"/>
                <a:ea typeface="+mj-ea"/>
                <a:cs typeface="Arial" pitchFamily="34" charset="0"/>
              </a:rPr>
              <a:t>ON THE PATH OF SALVATION - 9</a:t>
            </a:r>
          </a:p>
        </p:txBody>
      </p:sp>
      <p:sp>
        <p:nvSpPr>
          <p:cNvPr id="8" name="Title 1"/>
          <p:cNvSpPr txBox="1">
            <a:spLocks/>
          </p:cNvSpPr>
          <p:nvPr/>
        </p:nvSpPr>
        <p:spPr>
          <a:xfrm>
            <a:off x="0" y="4800600"/>
            <a:ext cx="8229600" cy="1828800"/>
          </a:xfrm>
          <a:prstGeom prst="rect">
            <a:avLst/>
          </a:prstGeom>
        </p:spPr>
        <p:txBody>
          <a:bodyPr vert="horz" anchor="t">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500" b="1" dirty="0">
                <a:ln w="28575">
                  <a:solidFill>
                    <a:schemeClr val="bg1"/>
                  </a:solidFill>
                </a:ln>
                <a:solidFill>
                  <a:srgbClr val="FF0000"/>
                </a:solidFill>
                <a:latin typeface="Cooper Std Black" pitchFamily="18" charset="0"/>
                <a:ea typeface="+mj-ea"/>
                <a:cs typeface="Times New Roman" pitchFamily="18" charset="0"/>
              </a:rPr>
              <a:t>CHURCH</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3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Times New Roman" pitchFamily="18" charset="0"/>
              </a:rPr>
              <a:t>THE WORSHIPPING COMMUNITY</a:t>
            </a:r>
            <a:endParaRPr kumimoji="0" lang="en-US" sz="33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Arial" pitchFamily="34" charset="0"/>
            </a:endParaRPr>
          </a:p>
        </p:txBody>
      </p:sp>
      <p:sp>
        <p:nvSpPr>
          <p:cNvPr id="9" name="Chord 8"/>
          <p:cNvSpPr/>
          <p:nvPr/>
        </p:nvSpPr>
        <p:spPr>
          <a:xfrm rot="1474083">
            <a:off x="8018000" y="5345893"/>
            <a:ext cx="1765689" cy="1199332"/>
          </a:xfrm>
          <a:prstGeom prst="chord">
            <a:avLst>
              <a:gd name="adj1" fmla="val 2689439"/>
              <a:gd name="adj2" fmla="val 161592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8382000" y="5334000"/>
            <a:ext cx="685800" cy="861774"/>
          </a:xfrm>
          <a:prstGeom prst="rect">
            <a:avLst/>
          </a:prstGeom>
          <a:noFill/>
        </p:spPr>
        <p:txBody>
          <a:bodyPr wrap="square" rtlCol="0">
            <a:spAutoFit/>
          </a:bodyPr>
          <a:lstStyle/>
          <a:p>
            <a:r>
              <a:rPr lang="en-US" sz="5000" b="1" dirty="0">
                <a:latin typeface="Cooper Std Black" pitchFamily="18" charset="0"/>
              </a:rPr>
              <a:t>9</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0" fill="hold"/>
                                        <p:tgtEl>
                                          <p:spTgt spid="8"/>
                                        </p:tgtEl>
                                        <p:attrNameLst>
                                          <p:attrName>ppt_w</p:attrName>
                                        </p:attrNameLst>
                                      </p:cBhvr>
                                      <p:tavLst>
                                        <p:tav tm="0">
                                          <p:val>
                                            <p:fltVal val="0"/>
                                          </p:val>
                                        </p:tav>
                                        <p:tav tm="100000">
                                          <p:val>
                                            <p:strVal val="#ppt_w"/>
                                          </p:val>
                                        </p:tav>
                                      </p:tavLst>
                                    </p:anim>
                                    <p:anim calcmode="lin" valueType="num">
                                      <p:cBhvr>
                                        <p:cTn id="8" dur="5000" fill="hold"/>
                                        <p:tgtEl>
                                          <p:spTgt spid="8"/>
                                        </p:tgtEl>
                                        <p:attrNameLst>
                                          <p:attrName>ppt_h</p:attrName>
                                        </p:attrNameLst>
                                      </p:cBhvr>
                                      <p:tavLst>
                                        <p:tav tm="0">
                                          <p:val>
                                            <p:fltVal val="0"/>
                                          </p:val>
                                        </p:tav>
                                        <p:tav tm="100000">
                                          <p:val>
                                            <p:strVal val="#ppt_h"/>
                                          </p:val>
                                        </p:tav>
                                      </p:tavLst>
                                    </p:anim>
                                  </p:childTnLst>
                                </p:cTn>
                              </p:par>
                            </p:childTnLst>
                          </p:cTn>
                        </p:par>
                        <p:par>
                          <p:cTn id="9" fill="hold">
                            <p:stCondLst>
                              <p:cond delay="5000"/>
                            </p:stCondLst>
                            <p:childTnLst>
                              <p:par>
                                <p:cTn id="10" presetID="2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2000" fill="hold"/>
                                        <p:tgtEl>
                                          <p:spTgt spid="10"/>
                                        </p:tgtEl>
                                        <p:attrNameLst>
                                          <p:attrName>ppt_w</p:attrName>
                                        </p:attrNameLst>
                                      </p:cBhvr>
                                      <p:tavLst>
                                        <p:tav tm="0">
                                          <p:val>
                                            <p:fltVal val="0"/>
                                          </p:val>
                                        </p:tav>
                                        <p:tav tm="100000">
                                          <p:val>
                                            <p:strVal val="#ppt_w"/>
                                          </p:val>
                                        </p:tav>
                                      </p:tavLst>
                                    </p:anim>
                                    <p:anim calcmode="lin" valueType="num">
                                      <p:cBhvr>
                                        <p:cTn id="13" dur="20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7000"/>
                            </p:stCondLst>
                            <p:childTnLst>
                              <p:par>
                                <p:cTn id="15" presetID="23" presetClass="entr" presetSubtype="1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000" fill="hold"/>
                                        <p:tgtEl>
                                          <p:spTgt spid="2"/>
                                        </p:tgtEl>
                                        <p:attrNameLst>
                                          <p:attrName>ppt_w</p:attrName>
                                        </p:attrNameLst>
                                      </p:cBhvr>
                                      <p:tavLst>
                                        <p:tav tm="0">
                                          <p:val>
                                            <p:fltVal val="0"/>
                                          </p:val>
                                        </p:tav>
                                        <p:tav tm="100000">
                                          <p:val>
                                            <p:strVal val="#ppt_w"/>
                                          </p:val>
                                        </p:tav>
                                      </p:tavLst>
                                    </p:anim>
                                    <p:anim calcmode="lin" valueType="num">
                                      <p:cBhvr>
                                        <p:cTn id="18" dur="2000" fill="hold"/>
                                        <p:tgtEl>
                                          <p:spTgt spid="2"/>
                                        </p:tgtEl>
                                        <p:attrNameLst>
                                          <p:attrName>ppt_h</p:attrName>
                                        </p:attrNameLst>
                                      </p:cBhvr>
                                      <p:tavLst>
                                        <p:tav tm="0">
                                          <p:val>
                                            <p:fltVal val="0"/>
                                          </p:val>
                                        </p:tav>
                                        <p:tav tm="100000">
                                          <p:val>
                                            <p:strVal val="#ppt_h"/>
                                          </p:val>
                                        </p:tav>
                                      </p:tavLst>
                                    </p:anim>
                                  </p:childTnLst>
                                </p:cTn>
                              </p:par>
                            </p:childTnLst>
                          </p:cTn>
                        </p:par>
                        <p:par>
                          <p:cTn id="19" fill="hold">
                            <p:stCondLst>
                              <p:cond delay="9000"/>
                            </p:stCondLst>
                            <p:childTnLst>
                              <p:par>
                                <p:cTn id="20" presetID="2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2000" fill="hold"/>
                                        <p:tgtEl>
                                          <p:spTgt spid="7"/>
                                        </p:tgtEl>
                                        <p:attrNameLst>
                                          <p:attrName>ppt_w</p:attrName>
                                        </p:attrNameLst>
                                      </p:cBhvr>
                                      <p:tavLst>
                                        <p:tav tm="0">
                                          <p:val>
                                            <p:fltVal val="0"/>
                                          </p:val>
                                        </p:tav>
                                        <p:tav tm="100000">
                                          <p:val>
                                            <p:strVal val="#ppt_w"/>
                                          </p:val>
                                        </p:tav>
                                      </p:tavLst>
                                    </p:anim>
                                    <p:anim calcmode="lin" valueType="num">
                                      <p:cBhvr>
                                        <p:cTn id="23" dur="2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0" y="207258"/>
            <a:ext cx="9144000" cy="630942"/>
          </a:xfrm>
          <a:prstGeom prst="rect">
            <a:avLst/>
          </a:prstGeom>
          <a:noFill/>
        </p:spPr>
        <p:txBody>
          <a:bodyPr wrap="square" rtlCol="0">
            <a:spAutoFit/>
          </a:bodyPr>
          <a:lstStyle/>
          <a:p>
            <a:pPr algn="ctr"/>
            <a:r>
              <a:rPr lang="en-US" sz="3500" b="1" dirty="0">
                <a:solidFill>
                  <a:srgbClr val="00B0F0"/>
                </a:solidFill>
                <a:latin typeface="Cooper Std Black" pitchFamily="18" charset="0"/>
                <a:cs typeface="Times New Roman" pitchFamily="18" charset="0"/>
              </a:rPr>
              <a:t>WASHING OF HANDS</a:t>
            </a:r>
          </a:p>
        </p:txBody>
      </p:sp>
      <p:sp>
        <p:nvSpPr>
          <p:cNvPr id="8" name="TextBox 7"/>
          <p:cNvSpPr txBox="1"/>
          <p:nvPr/>
        </p:nvSpPr>
        <p:spPr>
          <a:xfrm>
            <a:off x="4572000" y="2041535"/>
            <a:ext cx="4191000" cy="3216265"/>
          </a:xfrm>
          <a:prstGeom prst="rect">
            <a:avLst/>
          </a:prstGeom>
          <a:noFill/>
        </p:spPr>
        <p:txBody>
          <a:bodyPr wrap="square" rtlCol="0">
            <a:spAutoFit/>
          </a:bodyPr>
          <a:lstStyle/>
          <a:p>
            <a:pPr algn="just"/>
            <a:r>
              <a:rPr lang="en-US" sz="2900" dirty="0">
                <a:latin typeface="Arial Narrow" pitchFamily="34" charset="0"/>
                <a:cs typeface="Times New Roman" pitchFamily="18" charset="0"/>
              </a:rPr>
              <a:t>	Prior to the carrying of the sacred offerings to the altar, the celebrant washes his hands. This symbolizes the spiritual purification of the worshipping community in the ocean of God's grace.</a:t>
            </a:r>
          </a:p>
        </p:txBody>
      </p:sp>
      <p:pic>
        <p:nvPicPr>
          <p:cNvPr id="5122" name="Picture 2" descr="C:\Users\user\Desktop\Bitmap in Lesson6.cdr.jpg"/>
          <p:cNvPicPr>
            <a:picLocks noChangeAspect="1" noChangeArrowheads="1"/>
          </p:cNvPicPr>
          <p:nvPr/>
        </p:nvPicPr>
        <p:blipFill>
          <a:blip r:embed="rId2" cstate="print"/>
          <a:srcRect/>
          <a:stretch>
            <a:fillRect/>
          </a:stretch>
        </p:blipFill>
        <p:spPr bwMode="auto">
          <a:xfrm>
            <a:off x="503549" y="1600200"/>
            <a:ext cx="3916051" cy="4572000"/>
          </a:xfrm>
          <a:prstGeom prst="rect">
            <a:avLst/>
          </a:prstGeom>
          <a:noFill/>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p:cTn id="13"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8">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207258"/>
            <a:ext cx="9144000" cy="1169551"/>
          </a:xfrm>
          <a:prstGeom prst="rect">
            <a:avLst/>
          </a:prstGeom>
          <a:noFill/>
        </p:spPr>
        <p:txBody>
          <a:bodyPr wrap="square" rtlCol="0">
            <a:spAutoFit/>
          </a:bodyPr>
          <a:lstStyle/>
          <a:p>
            <a:pPr algn="ctr"/>
            <a:r>
              <a:rPr lang="en-US" sz="3500" b="1" dirty="0">
                <a:solidFill>
                  <a:srgbClr val="00B0F0"/>
                </a:solidFill>
                <a:latin typeface="Cooper Std Black" pitchFamily="18" charset="0"/>
                <a:cs typeface="Times New Roman" pitchFamily="18" charset="0"/>
              </a:rPr>
              <a:t>THE OFFERING OF THE GIFTS AND THE HYMN OF THE MYSTERIES </a:t>
            </a:r>
          </a:p>
        </p:txBody>
      </p:sp>
      <p:sp>
        <p:nvSpPr>
          <p:cNvPr id="8" name="TextBox 7"/>
          <p:cNvSpPr txBox="1"/>
          <p:nvPr/>
        </p:nvSpPr>
        <p:spPr>
          <a:xfrm>
            <a:off x="4038600" y="1981200"/>
            <a:ext cx="4648200" cy="2400657"/>
          </a:xfrm>
          <a:prstGeom prst="rect">
            <a:avLst/>
          </a:prstGeom>
          <a:noFill/>
        </p:spPr>
        <p:txBody>
          <a:bodyPr wrap="square" rtlCol="0">
            <a:spAutoFit/>
          </a:bodyPr>
          <a:lstStyle/>
          <a:p>
            <a:pPr algn="just"/>
            <a:r>
              <a:rPr lang="en-US" sz="3000" dirty="0">
                <a:latin typeface="Arial Narrow" pitchFamily="34" charset="0"/>
                <a:cs typeface="Times New Roman" pitchFamily="18" charset="0"/>
              </a:rPr>
              <a:t>	The celebrant brings bread and wine kept on the </a:t>
            </a:r>
            <a:r>
              <a:rPr lang="en-US" sz="3000" dirty="0" err="1">
                <a:latin typeface="Arial Narrow" pitchFamily="34" charset="0"/>
                <a:cs typeface="Times New Roman" pitchFamily="18" charset="0"/>
              </a:rPr>
              <a:t>bethgazza</a:t>
            </a:r>
            <a:r>
              <a:rPr lang="en-US" sz="3000" dirty="0">
                <a:latin typeface="Arial Narrow" pitchFamily="34" charset="0"/>
                <a:cs typeface="Times New Roman" pitchFamily="18" charset="0"/>
              </a:rPr>
              <a:t> to the altar. The hymn sung at this time is the  hymn of the mysteries. </a:t>
            </a:r>
          </a:p>
        </p:txBody>
      </p:sp>
      <p:pic>
        <p:nvPicPr>
          <p:cNvPr id="6146" name="Picture 2" descr="E:\qurbana video\image\32.png"/>
          <p:cNvPicPr>
            <a:picLocks noChangeAspect="1" noChangeArrowheads="1"/>
          </p:cNvPicPr>
          <p:nvPr/>
        </p:nvPicPr>
        <p:blipFill>
          <a:blip r:embed="rId2" cstate="print"/>
          <a:srcRect/>
          <a:stretch>
            <a:fillRect/>
          </a:stretch>
        </p:blipFill>
        <p:spPr bwMode="auto">
          <a:xfrm>
            <a:off x="609600" y="2590800"/>
            <a:ext cx="3500883" cy="3579813"/>
          </a:xfrm>
          <a:prstGeom prst="rect">
            <a:avLst/>
          </a:prstGeom>
          <a:noFill/>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p:cTn id="13"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8">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228600" y="3810000"/>
            <a:ext cx="8686800" cy="2769989"/>
          </a:xfrm>
          <a:prstGeom prst="rect">
            <a:avLst/>
          </a:prstGeom>
          <a:noFill/>
        </p:spPr>
        <p:txBody>
          <a:bodyPr wrap="square" rtlCol="0">
            <a:spAutoFit/>
          </a:bodyPr>
          <a:lstStyle/>
          <a:p>
            <a:pPr algn="just"/>
            <a:r>
              <a:rPr lang="en-US" sz="2900" dirty="0">
                <a:solidFill>
                  <a:srgbClr val="FF0000"/>
                </a:solidFill>
                <a:latin typeface="Arial Narrow" pitchFamily="34" charset="0"/>
                <a:cs typeface="Times New Roman" pitchFamily="18" charset="0"/>
              </a:rPr>
              <a:t>	The procession conducted by the celebrant carrying the already set chalice and the paten reminds us of the journey of Jesus to Calvary. The raising up of the </a:t>
            </a:r>
            <a:r>
              <a:rPr lang="en-US" sz="2900" dirty="0" err="1">
                <a:solidFill>
                  <a:srgbClr val="FF0000"/>
                </a:solidFill>
                <a:latin typeface="Arial Narrow" pitchFamily="34" charset="0"/>
                <a:cs typeface="Times New Roman" pitchFamily="18" charset="0"/>
              </a:rPr>
              <a:t>eucharistic</a:t>
            </a:r>
            <a:r>
              <a:rPr lang="en-US" sz="2900" dirty="0">
                <a:solidFill>
                  <a:srgbClr val="FF0000"/>
                </a:solidFill>
                <a:latin typeface="Arial Narrow" pitchFamily="34" charset="0"/>
                <a:cs typeface="Times New Roman" pitchFamily="18" charset="0"/>
              </a:rPr>
              <a:t> mysteries in the form of a cross hints at his death on the cross. Thereafter, the celebrant covers the chalice and the paten with the </a:t>
            </a:r>
            <a:r>
              <a:rPr lang="en-US" sz="2900" dirty="0" err="1">
                <a:solidFill>
                  <a:srgbClr val="FF0000"/>
                </a:solidFill>
                <a:latin typeface="Arial Narrow" pitchFamily="34" charset="0"/>
                <a:cs typeface="Times New Roman" pitchFamily="18" charset="0"/>
              </a:rPr>
              <a:t>sosappa</a:t>
            </a:r>
            <a:r>
              <a:rPr lang="en-US" sz="2900" dirty="0">
                <a:solidFill>
                  <a:srgbClr val="FF0000"/>
                </a:solidFill>
                <a:latin typeface="Arial Narrow" pitchFamily="34" charset="0"/>
                <a:cs typeface="Times New Roman" pitchFamily="18" charset="0"/>
              </a:rPr>
              <a:t>, this signifies the burial of the sacred body of Jesus.</a:t>
            </a:r>
          </a:p>
        </p:txBody>
      </p:sp>
      <p:pic>
        <p:nvPicPr>
          <p:cNvPr id="7170" name="Picture 2" descr="I:\CLASS 9\LESSON 6\IMAGE\9.jpg"/>
          <p:cNvPicPr>
            <a:picLocks noChangeAspect="1" noChangeArrowheads="1"/>
          </p:cNvPicPr>
          <p:nvPr/>
        </p:nvPicPr>
        <p:blipFill>
          <a:blip r:embed="rId2" cstate="print"/>
          <a:srcRect/>
          <a:stretch>
            <a:fillRect/>
          </a:stretch>
        </p:blipFill>
        <p:spPr bwMode="auto">
          <a:xfrm>
            <a:off x="1295400" y="0"/>
            <a:ext cx="6502401" cy="3657600"/>
          </a:xfrm>
          <a:prstGeom prst="rect">
            <a:avLst/>
          </a:prstGeom>
          <a:noFill/>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p:cTn id="7"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8">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228600" y="3810000"/>
            <a:ext cx="8686800" cy="2769989"/>
          </a:xfrm>
          <a:prstGeom prst="rect">
            <a:avLst/>
          </a:prstGeom>
          <a:noFill/>
        </p:spPr>
        <p:txBody>
          <a:bodyPr wrap="square" rtlCol="0">
            <a:spAutoFit/>
          </a:bodyPr>
          <a:lstStyle/>
          <a:p>
            <a:pPr algn="just"/>
            <a:r>
              <a:rPr lang="en-US" sz="2900" dirty="0">
                <a:latin typeface="Arial Narrow" pitchFamily="34" charset="0"/>
                <a:cs typeface="Times New Roman" pitchFamily="18" charset="0"/>
              </a:rPr>
              <a:t>	The hymn starting with the line “</a:t>
            </a:r>
            <a:r>
              <a:rPr lang="en-US" sz="2900" dirty="0" err="1">
                <a:latin typeface="Arial Narrow" pitchFamily="34" charset="0"/>
                <a:cs typeface="Times New Roman" pitchFamily="18" charset="0"/>
              </a:rPr>
              <a:t>thathanu-mathupol</a:t>
            </a:r>
            <a:r>
              <a:rPr lang="en-US" sz="2900" dirty="0">
                <a:latin typeface="Arial Narrow" pitchFamily="34" charset="0"/>
                <a:cs typeface="Times New Roman" pitchFamily="18" charset="0"/>
              </a:rPr>
              <a:t>…” is the second part of the  hymn of the mysteries. Through this hymn, we commemorate St. Mary, the apostles, especially St. Thomas, the patriarchs, the martyrs and the dead. Following their examples, we can become sanctified and please the Holy Trinity by  fasting, prayer and repentance.</a:t>
            </a:r>
          </a:p>
        </p:txBody>
      </p:sp>
      <p:pic>
        <p:nvPicPr>
          <p:cNvPr id="8194" name="Picture 2" descr="I:\CLASS 9\LESSON 6\IMAGE\21.jpg"/>
          <p:cNvPicPr>
            <a:picLocks noChangeAspect="1" noChangeArrowheads="1"/>
          </p:cNvPicPr>
          <p:nvPr/>
        </p:nvPicPr>
        <p:blipFill>
          <a:blip r:embed="rId2" cstate="print"/>
          <a:srcRect/>
          <a:stretch>
            <a:fillRect/>
          </a:stretch>
        </p:blipFill>
        <p:spPr bwMode="auto">
          <a:xfrm>
            <a:off x="1295400" y="0"/>
            <a:ext cx="6502401" cy="3657600"/>
          </a:xfrm>
          <a:prstGeom prst="rect">
            <a:avLst/>
          </a:prstGeom>
          <a:noFill/>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p:cTn id="7"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8">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0" y="533400"/>
            <a:ext cx="9144000" cy="630942"/>
          </a:xfrm>
          <a:prstGeom prst="rect">
            <a:avLst/>
          </a:prstGeom>
          <a:noFill/>
        </p:spPr>
        <p:txBody>
          <a:bodyPr wrap="square" rtlCol="0">
            <a:spAutoFit/>
          </a:bodyPr>
          <a:lstStyle/>
          <a:p>
            <a:pPr algn="ctr"/>
            <a:r>
              <a:rPr lang="en-US" sz="3500" b="1" dirty="0">
                <a:solidFill>
                  <a:srgbClr val="00B0F0"/>
                </a:solidFill>
                <a:latin typeface="Cooper Std Black" pitchFamily="18" charset="0"/>
                <a:cs typeface="Times New Roman" pitchFamily="18" charset="0"/>
              </a:rPr>
              <a:t>THE CREED</a:t>
            </a:r>
          </a:p>
        </p:txBody>
      </p:sp>
      <p:sp>
        <p:nvSpPr>
          <p:cNvPr id="8" name="TextBox 7"/>
          <p:cNvSpPr txBox="1"/>
          <p:nvPr/>
        </p:nvSpPr>
        <p:spPr>
          <a:xfrm>
            <a:off x="228600" y="4191000"/>
            <a:ext cx="8686800" cy="2400657"/>
          </a:xfrm>
          <a:prstGeom prst="rect">
            <a:avLst/>
          </a:prstGeom>
          <a:noFill/>
        </p:spPr>
        <p:txBody>
          <a:bodyPr wrap="square" rtlCol="0">
            <a:spAutoFit/>
          </a:bodyPr>
          <a:lstStyle/>
          <a:p>
            <a:pPr algn="just"/>
            <a:r>
              <a:rPr lang="en-US" sz="3000" dirty="0">
                <a:latin typeface="Arial Narrow" pitchFamily="34" charset="0"/>
                <a:cs typeface="Times New Roman" pitchFamily="18" charset="0"/>
              </a:rPr>
              <a:t>	The holy Qurbana is the celebration and observance of the faith of the Church. Before we step into Anaphora, the central part of the holy Qurbana, the community proclaims their experience of faith. We pronounce here, one faith in the Holy Trinity, the  Church and the heavenly life.</a:t>
            </a:r>
          </a:p>
        </p:txBody>
      </p:sp>
      <p:pic>
        <p:nvPicPr>
          <p:cNvPr id="9218" name="Picture 2" descr="I:\CLASS 9\LESSON 6\IMAGE\10.jpg"/>
          <p:cNvPicPr>
            <a:picLocks noChangeAspect="1" noChangeArrowheads="1"/>
          </p:cNvPicPr>
          <p:nvPr/>
        </p:nvPicPr>
        <p:blipFill>
          <a:blip r:embed="rId2" cstate="print"/>
          <a:srcRect/>
          <a:stretch>
            <a:fillRect/>
          </a:stretch>
        </p:blipFill>
        <p:spPr bwMode="auto">
          <a:xfrm>
            <a:off x="2133600" y="1295400"/>
            <a:ext cx="4876800" cy="2743200"/>
          </a:xfrm>
          <a:prstGeom prst="rect">
            <a:avLst/>
          </a:prstGeom>
          <a:noFill/>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p:cTn id="13"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8">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0" y="207258"/>
            <a:ext cx="9144000" cy="630942"/>
          </a:xfrm>
          <a:prstGeom prst="rect">
            <a:avLst/>
          </a:prstGeom>
          <a:noFill/>
        </p:spPr>
        <p:txBody>
          <a:bodyPr wrap="square" rtlCol="0">
            <a:spAutoFit/>
          </a:bodyPr>
          <a:lstStyle/>
          <a:p>
            <a:pPr algn="ctr"/>
            <a:r>
              <a:rPr lang="en-US" sz="3500" b="1" dirty="0">
                <a:solidFill>
                  <a:srgbClr val="00B0F0"/>
                </a:solidFill>
                <a:latin typeface="Cooper Std Black" pitchFamily="18" charset="0"/>
                <a:cs typeface="Times New Roman" pitchFamily="18" charset="0"/>
              </a:rPr>
              <a:t>THE ENTRY INTO THE SANCTUARY</a:t>
            </a:r>
          </a:p>
        </p:txBody>
      </p:sp>
      <p:sp>
        <p:nvSpPr>
          <p:cNvPr id="8" name="TextBox 7"/>
          <p:cNvSpPr txBox="1"/>
          <p:nvPr/>
        </p:nvSpPr>
        <p:spPr>
          <a:xfrm>
            <a:off x="533400" y="3150781"/>
            <a:ext cx="8077200" cy="3554819"/>
          </a:xfrm>
          <a:prstGeom prst="rect">
            <a:avLst/>
          </a:prstGeom>
          <a:noFill/>
        </p:spPr>
        <p:txBody>
          <a:bodyPr wrap="square" rtlCol="0">
            <a:spAutoFit/>
          </a:bodyPr>
          <a:lstStyle/>
          <a:p>
            <a:pPr algn="just"/>
            <a:r>
              <a:rPr lang="en-US" sz="2500" dirty="0">
                <a:latin typeface="Arial Narrow" pitchFamily="34" charset="0"/>
                <a:cs typeface="Times New Roman" pitchFamily="18" charset="0"/>
              </a:rPr>
              <a:t>	The celebrant approaches the altar after genuflecting thrice with extreme devotion. </a:t>
            </a:r>
            <a:r>
              <a:rPr lang="en-US" sz="2500" dirty="0">
                <a:solidFill>
                  <a:srgbClr val="FF0000"/>
                </a:solidFill>
                <a:latin typeface="Arial Narrow" pitchFamily="34" charset="0"/>
                <a:cs typeface="Times New Roman" pitchFamily="18" charset="0"/>
              </a:rPr>
              <a:t>The celebrant, at this juncture, is thanking God and praying for having made him worthy to enter the most holy place and offer Qurbana of the Body and Blood of Jesus.</a:t>
            </a:r>
            <a:r>
              <a:rPr lang="en-US" sz="2500" dirty="0">
                <a:latin typeface="Arial Narrow" pitchFamily="34" charset="0"/>
                <a:cs typeface="Times New Roman" pitchFamily="18" charset="0"/>
              </a:rPr>
              <a:t> He celebrates the divine mysteries for the remission of the people's debts, the forgiveness of their sins, the salvation of their souls, the reconciliation of the whole world and for peace and tranquility of the all the Churches. Then he kisses the altar, the throne of God, thrice, reeling the presence of the Holy Trinity. </a:t>
            </a:r>
          </a:p>
        </p:txBody>
      </p:sp>
      <p:pic>
        <p:nvPicPr>
          <p:cNvPr id="7" name="Picture 2" descr="I:\CLASS 9\LESSON 6\IMAGE\10.jpg"/>
          <p:cNvPicPr>
            <a:picLocks noChangeAspect="1" noChangeArrowheads="1"/>
          </p:cNvPicPr>
          <p:nvPr/>
        </p:nvPicPr>
        <p:blipFill>
          <a:blip r:embed="rId2" cstate="print"/>
          <a:srcRect/>
          <a:stretch>
            <a:fillRect/>
          </a:stretch>
        </p:blipFill>
        <p:spPr bwMode="auto">
          <a:xfrm>
            <a:off x="2667000" y="914400"/>
            <a:ext cx="3810000" cy="2143125"/>
          </a:xfrm>
          <a:prstGeom prst="rect">
            <a:avLst/>
          </a:prstGeom>
          <a:noFill/>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p:cTn id="13"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8">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0" y="207258"/>
            <a:ext cx="9144000" cy="630942"/>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ANAPHORA ( CONSECRATION )</a:t>
            </a:r>
          </a:p>
        </p:txBody>
      </p:sp>
      <p:sp>
        <p:nvSpPr>
          <p:cNvPr id="7" name="TextBox 6"/>
          <p:cNvSpPr txBox="1"/>
          <p:nvPr/>
        </p:nvSpPr>
        <p:spPr>
          <a:xfrm>
            <a:off x="152400" y="3352800"/>
            <a:ext cx="8763000" cy="3323987"/>
          </a:xfrm>
          <a:prstGeom prst="rect">
            <a:avLst/>
          </a:prstGeom>
          <a:noFill/>
        </p:spPr>
        <p:txBody>
          <a:bodyPr wrap="square" rtlCol="0">
            <a:spAutoFit/>
          </a:bodyPr>
          <a:lstStyle/>
          <a:p>
            <a:pPr algn="just"/>
            <a:r>
              <a:rPr lang="en-US" sz="3000" dirty="0">
                <a:latin typeface="Arial Narrow" pitchFamily="34" charset="0"/>
                <a:cs typeface="Times New Roman" pitchFamily="18" charset="0"/>
              </a:rPr>
              <a:t>	Anaphora is the central part of the holy Qurbana. It is a Greek word meaning 'lifting, dedicating.' In the Syro-Malabar liturgy, there are three </a:t>
            </a:r>
            <a:r>
              <a:rPr lang="en-US" sz="3000" dirty="0" err="1">
                <a:latin typeface="Arial Narrow" pitchFamily="34" charset="0"/>
                <a:cs typeface="Times New Roman" pitchFamily="18" charset="0"/>
              </a:rPr>
              <a:t>anaphoras</a:t>
            </a:r>
            <a:r>
              <a:rPr lang="en-US" sz="3000" dirty="0">
                <a:latin typeface="Arial Narrow" pitchFamily="34" charset="0"/>
                <a:cs typeface="Times New Roman" pitchFamily="18" charset="0"/>
              </a:rPr>
              <a:t> : the anaphora of the apostles (of the venerable Teachers of the East, Mar </a:t>
            </a:r>
            <a:r>
              <a:rPr lang="en-US" sz="3000" dirty="0" err="1">
                <a:latin typeface="Arial Narrow" pitchFamily="34" charset="0"/>
                <a:cs typeface="Times New Roman" pitchFamily="18" charset="0"/>
              </a:rPr>
              <a:t>Addai</a:t>
            </a:r>
            <a:r>
              <a:rPr lang="en-US" sz="3000" dirty="0">
                <a:latin typeface="Arial Narrow" pitchFamily="34" charset="0"/>
                <a:cs typeface="Times New Roman" pitchFamily="18" charset="0"/>
              </a:rPr>
              <a:t> and Mar Mari), the anaphora of Mar Theodore, and the anaphora of Mar  Nestorius. We follow the anaphora of the apostles.</a:t>
            </a:r>
            <a:endParaRPr lang="en-US" sz="3000" dirty="0">
              <a:solidFill>
                <a:srgbClr val="00B0F0"/>
              </a:solidFill>
              <a:latin typeface="Arial Narrow" pitchFamily="34" charset="0"/>
              <a:cs typeface="Times New Roman" pitchFamily="18" charset="0"/>
            </a:endParaRPr>
          </a:p>
        </p:txBody>
      </p:sp>
      <p:pic>
        <p:nvPicPr>
          <p:cNvPr id="6" name="Picture 2" descr="I:\CLASS 9\LESSON 6\IMAGE\11.jpg"/>
          <p:cNvPicPr>
            <a:picLocks noChangeAspect="1" noChangeArrowheads="1"/>
          </p:cNvPicPr>
          <p:nvPr/>
        </p:nvPicPr>
        <p:blipFill>
          <a:blip r:embed="rId2" cstate="print"/>
          <a:srcRect/>
          <a:stretch>
            <a:fillRect/>
          </a:stretch>
        </p:blipFill>
        <p:spPr bwMode="auto">
          <a:xfrm>
            <a:off x="2597150" y="898922"/>
            <a:ext cx="3956050" cy="2225278"/>
          </a:xfrm>
          <a:prstGeom prst="rect">
            <a:avLst/>
          </a:prstGeom>
          <a:noFill/>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152400" y="2895600"/>
            <a:ext cx="8763000" cy="3785652"/>
          </a:xfrm>
          <a:prstGeom prst="rect">
            <a:avLst/>
          </a:prstGeom>
          <a:noFill/>
        </p:spPr>
        <p:txBody>
          <a:bodyPr wrap="square" rtlCol="0">
            <a:spAutoFit/>
          </a:bodyPr>
          <a:lstStyle/>
          <a:p>
            <a:pPr algn="just"/>
            <a:r>
              <a:rPr lang="en-US" sz="3000" dirty="0">
                <a:latin typeface="Arial Narrow" pitchFamily="34" charset="0"/>
                <a:cs typeface="Times New Roman" pitchFamily="18" charset="0"/>
              </a:rPr>
              <a:t>	There are four prayer cycles in the anaphora; each prayer cycle consists of four subdivisions, and </a:t>
            </a:r>
            <a:r>
              <a:rPr lang="en-US" sz="3000" dirty="0">
                <a:solidFill>
                  <a:srgbClr val="FF0000"/>
                </a:solidFill>
                <a:latin typeface="Arial Narrow" pitchFamily="34" charset="0"/>
                <a:cs typeface="Times New Roman" pitchFamily="18" charset="0"/>
              </a:rPr>
              <a:t>they are the prayer request, private prayer, </a:t>
            </a:r>
            <a:r>
              <a:rPr lang="en-US" sz="3000" dirty="0" err="1">
                <a:solidFill>
                  <a:srgbClr val="FF0000"/>
                </a:solidFill>
                <a:latin typeface="Arial Narrow" pitchFamily="34" charset="0"/>
                <a:cs typeface="Times New Roman" pitchFamily="18" charset="0"/>
              </a:rPr>
              <a:t>G'hantha</a:t>
            </a:r>
            <a:r>
              <a:rPr lang="en-US" sz="3000" dirty="0">
                <a:solidFill>
                  <a:srgbClr val="FF0000"/>
                </a:solidFill>
                <a:latin typeface="Arial Narrow" pitchFamily="34" charset="0"/>
                <a:cs typeface="Times New Roman" pitchFamily="18" charset="0"/>
              </a:rPr>
              <a:t> prayer and prayer of praise,</a:t>
            </a:r>
            <a:r>
              <a:rPr lang="en-US" sz="3000" dirty="0">
                <a:latin typeface="Arial Narrow" pitchFamily="34" charset="0"/>
                <a:cs typeface="Times New Roman" pitchFamily="18" charset="0"/>
              </a:rPr>
              <a:t> the center of them being the </a:t>
            </a:r>
            <a:r>
              <a:rPr lang="en-US" sz="3000" dirty="0" err="1">
                <a:latin typeface="Arial Narrow" pitchFamily="34" charset="0"/>
                <a:cs typeface="Times New Roman" pitchFamily="18" charset="0"/>
              </a:rPr>
              <a:t>G'hantha</a:t>
            </a:r>
            <a:r>
              <a:rPr lang="en-US" sz="3000" dirty="0">
                <a:latin typeface="Arial Narrow" pitchFamily="34" charset="0"/>
                <a:cs typeface="Times New Roman" pitchFamily="18" charset="0"/>
              </a:rPr>
              <a:t> prayer. 'Bowing' is the meaning of the </a:t>
            </a:r>
            <a:r>
              <a:rPr lang="en-US" sz="3000" dirty="0" err="1">
                <a:latin typeface="Arial Narrow" pitchFamily="34" charset="0"/>
                <a:cs typeface="Times New Roman" pitchFamily="18" charset="0"/>
              </a:rPr>
              <a:t>Syriac</a:t>
            </a:r>
            <a:r>
              <a:rPr lang="en-US" sz="3000" dirty="0">
                <a:latin typeface="Arial Narrow" pitchFamily="34" charset="0"/>
                <a:cs typeface="Times New Roman" pitchFamily="18" charset="0"/>
              </a:rPr>
              <a:t> word '</a:t>
            </a:r>
            <a:r>
              <a:rPr lang="en-US" sz="3000" dirty="0" err="1">
                <a:latin typeface="Arial Narrow" pitchFamily="34" charset="0"/>
                <a:cs typeface="Times New Roman" pitchFamily="18" charset="0"/>
              </a:rPr>
              <a:t>G'hantha</a:t>
            </a:r>
            <a:r>
              <a:rPr lang="en-US" sz="3000" dirty="0">
                <a:latin typeface="Arial Narrow" pitchFamily="34" charset="0"/>
                <a:cs typeface="Times New Roman" pitchFamily="18" charset="0"/>
              </a:rPr>
              <a:t>'. This prayer is called </a:t>
            </a:r>
            <a:r>
              <a:rPr lang="en-US" sz="3000" dirty="0" err="1">
                <a:latin typeface="Arial Narrow" pitchFamily="34" charset="0"/>
                <a:cs typeface="Times New Roman" pitchFamily="18" charset="0"/>
              </a:rPr>
              <a:t>G'hantha</a:t>
            </a:r>
            <a:r>
              <a:rPr lang="en-US" sz="3000" dirty="0">
                <a:latin typeface="Arial Narrow" pitchFamily="34" charset="0"/>
                <a:cs typeface="Times New Roman" pitchFamily="18" charset="0"/>
              </a:rPr>
              <a:t> prayer because the celebrant bows himself and prays. This is also called thanksgiving prayer because paying thanks is the aim of this prayer.</a:t>
            </a:r>
            <a:endParaRPr lang="en-US" sz="3000" dirty="0">
              <a:solidFill>
                <a:srgbClr val="00B0F0"/>
              </a:solidFill>
              <a:latin typeface="Arial Narrow" pitchFamily="34" charset="0"/>
              <a:cs typeface="Times New Roman" pitchFamily="18" charset="0"/>
            </a:endParaRPr>
          </a:p>
        </p:txBody>
      </p:sp>
      <p:pic>
        <p:nvPicPr>
          <p:cNvPr id="11266" name="Picture 2" descr="I:\CLASS 9\LESSON 6\IMAGE\12.jpg"/>
          <p:cNvPicPr>
            <a:picLocks noChangeAspect="1" noChangeArrowheads="1"/>
          </p:cNvPicPr>
          <p:nvPr/>
        </p:nvPicPr>
        <p:blipFill>
          <a:blip r:embed="rId2" cstate="print"/>
          <a:srcRect/>
          <a:stretch>
            <a:fillRect/>
          </a:stretch>
        </p:blipFill>
        <p:spPr bwMode="auto">
          <a:xfrm>
            <a:off x="2057399" y="0"/>
            <a:ext cx="4876801" cy="2743200"/>
          </a:xfrm>
          <a:prstGeom prst="rect">
            <a:avLst/>
          </a:prstGeom>
          <a:noFill/>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TextBox 9"/>
          <p:cNvSpPr txBox="1"/>
          <p:nvPr/>
        </p:nvSpPr>
        <p:spPr>
          <a:xfrm>
            <a:off x="0" y="207258"/>
            <a:ext cx="9144000" cy="630942"/>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THE FIRST G'HANTHA CYCLE</a:t>
            </a:r>
          </a:p>
        </p:txBody>
      </p:sp>
      <p:sp>
        <p:nvSpPr>
          <p:cNvPr id="11" name="TextBox 10"/>
          <p:cNvSpPr txBox="1"/>
          <p:nvPr/>
        </p:nvSpPr>
        <p:spPr>
          <a:xfrm>
            <a:off x="152400" y="3962400"/>
            <a:ext cx="8839200" cy="2585323"/>
          </a:xfrm>
          <a:prstGeom prst="rect">
            <a:avLst/>
          </a:prstGeom>
          <a:noFill/>
        </p:spPr>
        <p:txBody>
          <a:bodyPr wrap="square" rtlCol="0">
            <a:spAutoFit/>
          </a:bodyPr>
          <a:lstStyle/>
          <a:p>
            <a:pPr algn="just"/>
            <a:r>
              <a:rPr lang="en-US" sz="2700" dirty="0">
                <a:latin typeface="Arial Narrow" pitchFamily="34" charset="0"/>
                <a:cs typeface="Times New Roman" pitchFamily="18" charset="0"/>
              </a:rPr>
              <a:t>	In the first </a:t>
            </a:r>
            <a:r>
              <a:rPr lang="en-US" sz="2700" dirty="0" err="1">
                <a:latin typeface="Arial Narrow" pitchFamily="34" charset="0"/>
                <a:cs typeface="Times New Roman" pitchFamily="18" charset="0"/>
              </a:rPr>
              <a:t>G'hantha</a:t>
            </a:r>
            <a:r>
              <a:rPr lang="en-US" sz="2700" dirty="0">
                <a:latin typeface="Arial Narrow" pitchFamily="34" charset="0"/>
                <a:cs typeface="Times New Roman" pitchFamily="18" charset="0"/>
              </a:rPr>
              <a:t> round, consisting of prayer of request, private prayer, </a:t>
            </a:r>
            <a:r>
              <a:rPr lang="en-US" sz="2700" dirty="0">
                <a:solidFill>
                  <a:srgbClr val="FF0000"/>
                </a:solidFill>
                <a:latin typeface="Arial Narrow" pitchFamily="34" charset="0"/>
                <a:cs typeface="Times New Roman" pitchFamily="18" charset="0"/>
              </a:rPr>
              <a:t>the first </a:t>
            </a:r>
            <a:r>
              <a:rPr lang="en-US" sz="2700" dirty="0" err="1">
                <a:solidFill>
                  <a:srgbClr val="FF0000"/>
                </a:solidFill>
                <a:latin typeface="Arial Narrow" pitchFamily="34" charset="0"/>
                <a:cs typeface="Times New Roman" pitchFamily="18" charset="0"/>
              </a:rPr>
              <a:t>G'hantha</a:t>
            </a:r>
            <a:r>
              <a:rPr lang="en-US" sz="2700" dirty="0">
                <a:solidFill>
                  <a:srgbClr val="FF0000"/>
                </a:solidFill>
                <a:latin typeface="Arial Narrow" pitchFamily="34" charset="0"/>
                <a:cs typeface="Times New Roman" pitchFamily="18" charset="0"/>
              </a:rPr>
              <a:t> prayer and prayer of praise, we thank God for showering blessings upon us profusely. </a:t>
            </a:r>
            <a:r>
              <a:rPr lang="en-US" sz="2700" dirty="0">
                <a:latin typeface="Arial Narrow" pitchFamily="34" charset="0"/>
                <a:cs typeface="Times New Roman" pitchFamily="18" charset="0"/>
              </a:rPr>
              <a:t>The </a:t>
            </a:r>
            <a:r>
              <a:rPr lang="en-US" sz="2700" dirty="0" err="1">
                <a:latin typeface="Arial Narrow" pitchFamily="34" charset="0"/>
                <a:cs typeface="Times New Roman" pitchFamily="18" charset="0"/>
              </a:rPr>
              <a:t>G'hantha</a:t>
            </a:r>
            <a:r>
              <a:rPr lang="en-US" sz="2700" dirty="0">
                <a:latin typeface="Arial Narrow" pitchFamily="34" charset="0"/>
                <a:cs typeface="Times New Roman" pitchFamily="18" charset="0"/>
              </a:rPr>
              <a:t> prayer ends with the </a:t>
            </a:r>
            <a:r>
              <a:rPr lang="en-US" sz="2700" dirty="0" err="1">
                <a:latin typeface="Arial Narrow" pitchFamily="34" charset="0"/>
                <a:cs typeface="Times New Roman" pitchFamily="18" charset="0"/>
              </a:rPr>
              <a:t>canona</a:t>
            </a:r>
            <a:r>
              <a:rPr lang="en-US" sz="2700" dirty="0">
                <a:latin typeface="Arial Narrow" pitchFamily="34" charset="0"/>
                <a:cs typeface="Times New Roman" pitchFamily="18" charset="0"/>
              </a:rPr>
              <a:t> “we offer praise, reverence, thanks and adoration.” Now, the celebrant raises his hand above his head and makes a sign of the cross on himself.</a:t>
            </a:r>
          </a:p>
        </p:txBody>
      </p:sp>
      <p:pic>
        <p:nvPicPr>
          <p:cNvPr id="12290" name="Picture 2" descr="I:\CLASS 9\LESSON 6\IMAGE\13.jpg"/>
          <p:cNvPicPr>
            <a:picLocks noChangeAspect="1" noChangeArrowheads="1"/>
          </p:cNvPicPr>
          <p:nvPr/>
        </p:nvPicPr>
        <p:blipFill>
          <a:blip r:embed="rId2" cstate="print"/>
          <a:srcRect l="33482"/>
          <a:stretch>
            <a:fillRect/>
          </a:stretch>
        </p:blipFill>
        <p:spPr bwMode="auto">
          <a:xfrm>
            <a:off x="1981200" y="685800"/>
            <a:ext cx="4419600" cy="3737380"/>
          </a:xfrm>
          <a:prstGeom prst="rect">
            <a:avLst/>
          </a:prstGeom>
          <a:noFill/>
          <a:effectLst>
            <a:softEdge rad="635000"/>
          </a:effectLst>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1">
                                            <p:txEl>
                                              <p:pRg st="0" end="0"/>
                                            </p:txEl>
                                          </p:spTgt>
                                        </p:tgtEl>
                                        <p:attrNameLst>
                                          <p:attrName>style.visibility</p:attrName>
                                        </p:attrNameLst>
                                      </p:cBhvr>
                                      <p:to>
                                        <p:strVal val="visible"/>
                                      </p:to>
                                    </p:set>
                                    <p:anim calcmode="lin" valueType="num">
                                      <p:cBhvr>
                                        <p:cTn id="13" dur="500" fill="hold"/>
                                        <p:tgtEl>
                                          <p:spTgt spid="11">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11">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8" name="Pie 7"/>
          <p:cNvSpPr/>
          <p:nvPr/>
        </p:nvSpPr>
        <p:spPr>
          <a:xfrm rot="5400000">
            <a:off x="1447801" y="380999"/>
            <a:ext cx="6172200" cy="6172200"/>
          </a:xfrm>
          <a:prstGeom prst="pie">
            <a:avLst>
              <a:gd name="adj1" fmla="val 10788973"/>
              <a:gd name="adj2" fmla="val 16198966"/>
            </a:avLst>
          </a:prstGeom>
          <a:solidFill>
            <a:srgbClr val="C00000"/>
          </a:solidFill>
          <a:ln>
            <a:solidFill>
              <a:srgbClr val="FF00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Pie 8"/>
          <p:cNvSpPr/>
          <p:nvPr/>
        </p:nvSpPr>
        <p:spPr>
          <a:xfrm rot="10800000">
            <a:off x="1447801" y="380999"/>
            <a:ext cx="6172200" cy="6172200"/>
          </a:xfrm>
          <a:prstGeom prst="pie">
            <a:avLst>
              <a:gd name="adj1" fmla="val 10724520"/>
              <a:gd name="adj2" fmla="val 16238683"/>
            </a:avLst>
          </a:prstGeom>
          <a:solidFill>
            <a:srgbClr val="00FFFF"/>
          </a:solidFill>
          <a:ln>
            <a:solidFill>
              <a:srgbClr val="FF0000"/>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Pie 11"/>
          <p:cNvSpPr/>
          <p:nvPr/>
        </p:nvSpPr>
        <p:spPr>
          <a:xfrm rot="16200000">
            <a:off x="1447801" y="380999"/>
            <a:ext cx="6172200" cy="6172200"/>
          </a:xfrm>
          <a:prstGeom prst="pie">
            <a:avLst>
              <a:gd name="adj1" fmla="val 10776078"/>
              <a:gd name="adj2" fmla="val 16200000"/>
            </a:avLst>
          </a:prstGeom>
          <a:solidFill>
            <a:srgbClr val="99CC00"/>
          </a:solidFill>
          <a:ln>
            <a:solidFill>
              <a:srgbClr val="FF0000"/>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Pie 12"/>
          <p:cNvSpPr/>
          <p:nvPr/>
        </p:nvSpPr>
        <p:spPr>
          <a:xfrm>
            <a:off x="1447801" y="380999"/>
            <a:ext cx="6172200" cy="6172200"/>
          </a:xfrm>
          <a:prstGeom prst="pie">
            <a:avLst>
              <a:gd name="adj1" fmla="val 10801860"/>
              <a:gd name="adj2" fmla="val 16252161"/>
            </a:avLst>
          </a:prstGeom>
          <a:solidFill>
            <a:srgbClr val="FFFF00"/>
          </a:solidFill>
          <a:ln>
            <a:solidFill>
              <a:srgbClr val="FF0000"/>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Oval 5"/>
          <p:cNvSpPr/>
          <p:nvPr/>
        </p:nvSpPr>
        <p:spPr>
          <a:xfrm>
            <a:off x="2932954" y="2056523"/>
            <a:ext cx="3089649" cy="3089649"/>
          </a:xfrm>
          <a:prstGeom prst="ellipse">
            <a:avLst/>
          </a:prstGeom>
          <a:solidFill>
            <a:srgbClr val="FF0000"/>
          </a:solidFill>
          <a:ln>
            <a:solidFill>
              <a:srgbClr val="FF0000"/>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latin typeface="Cooper Std Black" pitchFamily="18" charset="0"/>
            </a:endParaRPr>
          </a:p>
        </p:txBody>
      </p:sp>
      <p:sp>
        <p:nvSpPr>
          <p:cNvPr id="14" name="TextBox 13"/>
          <p:cNvSpPr txBox="1"/>
          <p:nvPr/>
        </p:nvSpPr>
        <p:spPr>
          <a:xfrm rot="2771875">
            <a:off x="4320016" y="1753342"/>
            <a:ext cx="3526539" cy="523220"/>
          </a:xfrm>
          <a:prstGeom prst="rect">
            <a:avLst/>
          </a:prstGeom>
          <a:noFill/>
        </p:spPr>
        <p:txBody>
          <a:bodyPr wrap="square" rtlCol="0">
            <a:spAutoFit/>
          </a:bodyPr>
          <a:lstStyle/>
          <a:p>
            <a:pPr algn="ctr"/>
            <a:r>
              <a:rPr lang="en-US" sz="2800" dirty="0">
                <a:solidFill>
                  <a:srgbClr val="002060"/>
                </a:solidFill>
                <a:latin typeface="Cooper Std Black" pitchFamily="18" charset="0"/>
              </a:rPr>
              <a:t>Private Prayer</a:t>
            </a:r>
          </a:p>
        </p:txBody>
      </p:sp>
      <p:sp>
        <p:nvSpPr>
          <p:cNvPr id="15" name="TextBox 14"/>
          <p:cNvSpPr txBox="1"/>
          <p:nvPr/>
        </p:nvSpPr>
        <p:spPr>
          <a:xfrm rot="18556221">
            <a:off x="4315205" y="4696722"/>
            <a:ext cx="3454072" cy="523220"/>
          </a:xfrm>
          <a:prstGeom prst="rect">
            <a:avLst/>
          </a:prstGeom>
          <a:noFill/>
        </p:spPr>
        <p:txBody>
          <a:bodyPr wrap="square" rtlCol="0">
            <a:spAutoFit/>
          </a:bodyPr>
          <a:lstStyle/>
          <a:p>
            <a:pPr algn="ctr"/>
            <a:r>
              <a:rPr lang="en-US" sz="2800" dirty="0">
                <a:solidFill>
                  <a:srgbClr val="002060"/>
                </a:solidFill>
                <a:latin typeface="Cooper Std Black" pitchFamily="18" charset="0"/>
              </a:rPr>
              <a:t>Prayer of Praise</a:t>
            </a:r>
          </a:p>
        </p:txBody>
      </p:sp>
      <p:sp>
        <p:nvSpPr>
          <p:cNvPr id="16" name="TextBox 15"/>
          <p:cNvSpPr txBox="1"/>
          <p:nvPr/>
        </p:nvSpPr>
        <p:spPr>
          <a:xfrm rot="2683912">
            <a:off x="1300776" y="4620704"/>
            <a:ext cx="3526276" cy="523220"/>
          </a:xfrm>
          <a:prstGeom prst="rect">
            <a:avLst/>
          </a:prstGeom>
          <a:noFill/>
        </p:spPr>
        <p:txBody>
          <a:bodyPr wrap="square" rtlCol="0">
            <a:spAutoFit/>
          </a:bodyPr>
          <a:lstStyle/>
          <a:p>
            <a:pPr algn="ctr"/>
            <a:r>
              <a:rPr lang="en-US" sz="2800" dirty="0" err="1">
                <a:solidFill>
                  <a:srgbClr val="002060"/>
                </a:solidFill>
                <a:latin typeface="Cooper Std Black" pitchFamily="18" charset="0"/>
              </a:rPr>
              <a:t>G’hantha</a:t>
            </a:r>
            <a:r>
              <a:rPr lang="en-US" sz="2800" dirty="0">
                <a:solidFill>
                  <a:srgbClr val="002060"/>
                </a:solidFill>
                <a:latin typeface="Cooper Std Black" pitchFamily="18" charset="0"/>
              </a:rPr>
              <a:t> Prayer</a:t>
            </a:r>
          </a:p>
        </p:txBody>
      </p:sp>
      <p:sp>
        <p:nvSpPr>
          <p:cNvPr id="17" name="TextBox 16"/>
          <p:cNvSpPr txBox="1"/>
          <p:nvPr/>
        </p:nvSpPr>
        <p:spPr>
          <a:xfrm rot="18602230">
            <a:off x="1316685" y="1639822"/>
            <a:ext cx="3454135" cy="523220"/>
          </a:xfrm>
          <a:prstGeom prst="rect">
            <a:avLst/>
          </a:prstGeom>
          <a:noFill/>
        </p:spPr>
        <p:txBody>
          <a:bodyPr wrap="square" rtlCol="0">
            <a:spAutoFit/>
          </a:bodyPr>
          <a:lstStyle/>
          <a:p>
            <a:pPr algn="ctr"/>
            <a:r>
              <a:rPr lang="en-US" sz="2800" dirty="0">
                <a:solidFill>
                  <a:srgbClr val="002060"/>
                </a:solidFill>
                <a:latin typeface="Cooper Std Black" pitchFamily="18" charset="0"/>
              </a:rPr>
              <a:t>Prayer Request</a:t>
            </a:r>
          </a:p>
        </p:txBody>
      </p:sp>
      <p:sp>
        <p:nvSpPr>
          <p:cNvPr id="11" name="TextBox 10"/>
          <p:cNvSpPr txBox="1"/>
          <p:nvPr/>
        </p:nvSpPr>
        <p:spPr>
          <a:xfrm>
            <a:off x="2895600" y="2895600"/>
            <a:ext cx="3124200" cy="1708160"/>
          </a:xfrm>
          <a:prstGeom prst="rect">
            <a:avLst/>
          </a:prstGeom>
          <a:noFill/>
        </p:spPr>
        <p:txBody>
          <a:bodyPr wrap="square" rtlCol="0">
            <a:spAutoFit/>
          </a:bodyPr>
          <a:lstStyle/>
          <a:p>
            <a:pPr algn="ctr"/>
            <a:r>
              <a:rPr lang="en-US" sz="3500" dirty="0" err="1">
                <a:solidFill>
                  <a:schemeClr val="bg1"/>
                </a:solidFill>
                <a:latin typeface="Cooper Std Black" pitchFamily="18" charset="0"/>
              </a:rPr>
              <a:t>G’hantha</a:t>
            </a:r>
            <a:r>
              <a:rPr lang="en-US" sz="3500" dirty="0">
                <a:solidFill>
                  <a:schemeClr val="bg1"/>
                </a:solidFill>
                <a:latin typeface="Cooper Std Black" pitchFamily="18" charset="0"/>
              </a:rPr>
              <a:t> Cycle</a:t>
            </a:r>
          </a:p>
          <a:p>
            <a:pPr algn="ctr"/>
            <a:endParaRPr lang="en-US" sz="3500" dirty="0">
              <a:solidFill>
                <a:schemeClr val="bg1"/>
              </a:solidFill>
              <a:latin typeface="Cooper Std Black" pitchFamily="18" charset="0"/>
            </a:endParaRPr>
          </a:p>
        </p:txBody>
      </p:sp>
    </p:spTree>
    <p:extLst>
      <p:ext uri="{BB962C8B-B14F-4D97-AF65-F5344CB8AC3E}">
        <p14:creationId xmlns:p14="http://schemas.microsoft.com/office/powerpoint/2010/main" xmlns="" val="2668902097"/>
      </p:ext>
    </p:extLst>
  </p:cSld>
  <p:clrMapOvr>
    <a:overrideClrMapping bg1="lt1" tx1="dk1" bg2="lt2" tx2="dk2" accent1="accent1" accent2="accent2" accent3="accent3" accent4="accent4" accent5="accent5" accent6="accent6" hlink="hlink" folHlink="folHlink"/>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23" presetClass="entr" presetSubtype="16"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ppt_w</p:attrName>
                                        </p:attrNameLst>
                                      </p:cBhvr>
                                      <p:tavLst>
                                        <p:tav tm="0">
                                          <p:val>
                                            <p:fltVal val="0"/>
                                          </p:val>
                                        </p:tav>
                                        <p:tav tm="100000">
                                          <p:val>
                                            <p:strVal val="#ppt_w"/>
                                          </p:val>
                                        </p:tav>
                                      </p:tavLst>
                                    </p:anim>
                                    <p:anim calcmode="lin" valueType="num">
                                      <p:cBhvr>
                                        <p:cTn id="44" dur="500" fill="hold"/>
                                        <p:tgtEl>
                                          <p:spTgt spid="16"/>
                                        </p:tgtEl>
                                        <p:attrNameLst>
                                          <p:attrName>ppt_h</p:attrName>
                                        </p:attrNameLst>
                                      </p:cBhvr>
                                      <p:tavLst>
                                        <p:tav tm="0">
                                          <p:val>
                                            <p:fltVal val="0"/>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23" presetClass="entr" presetSubtype="16"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2" grpId="0" animBg="1"/>
      <p:bldP spid="13" grpId="0" animBg="1"/>
      <p:bldP spid="14" grpId="0"/>
      <p:bldP spid="15" grpId="0"/>
      <p:bldP spid="16" grpId="0"/>
      <p:bldP spid="17"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p:nvPr/>
        </p:nvSpPr>
        <p:spPr>
          <a:xfrm>
            <a:off x="2743200" y="152400"/>
            <a:ext cx="3657600" cy="914400"/>
          </a:xfrm>
          <a:prstGeom prst="ellipse">
            <a:avLst/>
          </a:prstGeom>
          <a:solidFill>
            <a:srgbClr val="CC00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0" y="274528"/>
            <a:ext cx="9144000" cy="2092881"/>
          </a:xfrm>
          <a:prstGeom prst="rect">
            <a:avLst/>
          </a:prstGeom>
          <a:noFill/>
        </p:spPr>
        <p:txBody>
          <a:bodyPr wrap="square" rtlCol="0">
            <a:spAutoFit/>
          </a:bodyPr>
          <a:lstStyle/>
          <a:p>
            <a:pPr algn="ctr"/>
            <a:r>
              <a:rPr lang="en-US" sz="3000" b="1" dirty="0">
                <a:solidFill>
                  <a:schemeClr val="bg1"/>
                </a:solidFill>
                <a:latin typeface="Cooper Std Black" pitchFamily="18" charset="0"/>
                <a:cs typeface="Times New Roman" pitchFamily="18" charset="0"/>
              </a:rPr>
              <a:t>LESSON 6</a:t>
            </a:r>
          </a:p>
          <a:p>
            <a:pPr algn="ctr"/>
            <a:endParaRPr lang="en-US" sz="3000" b="1" dirty="0">
              <a:latin typeface="Cooper Std Black" pitchFamily="18" charset="0"/>
              <a:cs typeface="Times New Roman" pitchFamily="18" charset="0"/>
            </a:endParaRPr>
          </a:p>
          <a:p>
            <a:pPr algn="ctr"/>
            <a:r>
              <a:rPr lang="en-US" sz="3500" b="1" dirty="0">
                <a:solidFill>
                  <a:srgbClr val="00B0F0"/>
                </a:solidFill>
                <a:latin typeface="Cooper Std Black" pitchFamily="18" charset="0"/>
                <a:cs typeface="Times New Roman" pitchFamily="18" charset="0"/>
              </a:rPr>
              <a:t>THE PREPARATION OF GIFTS    AND ANAPHORA</a:t>
            </a:r>
          </a:p>
        </p:txBody>
      </p:sp>
      <p:pic>
        <p:nvPicPr>
          <p:cNvPr id="24578" name="Picture 2" descr="I:\CLASS 9\LESSON 6\IMAGE\1.jpg"/>
          <p:cNvPicPr>
            <a:picLocks noChangeAspect="1" noChangeArrowheads="1"/>
          </p:cNvPicPr>
          <p:nvPr/>
        </p:nvPicPr>
        <p:blipFill>
          <a:blip r:embed="rId2" cstate="print"/>
          <a:srcRect/>
          <a:stretch>
            <a:fillRect/>
          </a:stretch>
        </p:blipFill>
        <p:spPr bwMode="auto">
          <a:xfrm>
            <a:off x="914400" y="2971800"/>
            <a:ext cx="7315200" cy="4114800"/>
          </a:xfrm>
          <a:prstGeom prst="rect">
            <a:avLst/>
          </a:prstGeom>
          <a:noFill/>
          <a:ln w="28575">
            <a:solidFill>
              <a:schemeClr val="accent1"/>
            </a:solidFill>
          </a:ln>
        </p:spPr>
      </p:pic>
    </p:spTree>
    <p:extLst>
      <p:ext uri="{BB962C8B-B14F-4D97-AF65-F5344CB8AC3E}">
        <p14:creationId xmlns:p14="http://schemas.microsoft.com/office/powerpoint/2010/main" xmlns="" val="3886861740"/>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p:cTn id="13"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0" y="207258"/>
            <a:ext cx="9144000" cy="630942"/>
          </a:xfrm>
          <a:prstGeom prst="rect">
            <a:avLst/>
          </a:prstGeom>
          <a:noFill/>
        </p:spPr>
        <p:txBody>
          <a:bodyPr wrap="square" rtlCol="0">
            <a:spAutoFit/>
          </a:bodyPr>
          <a:lstStyle/>
          <a:p>
            <a:pPr algn="ctr"/>
            <a:r>
              <a:rPr lang="en-US" sz="3500" b="1" dirty="0">
                <a:solidFill>
                  <a:srgbClr val="00B0F0"/>
                </a:solidFill>
                <a:latin typeface="Cooper Std Black" pitchFamily="18" charset="0"/>
                <a:cs typeface="Times New Roman" pitchFamily="18" charset="0"/>
              </a:rPr>
              <a:t>PRAYER REQUEST</a:t>
            </a:r>
          </a:p>
        </p:txBody>
      </p:sp>
      <p:sp>
        <p:nvSpPr>
          <p:cNvPr id="7" name="TextBox 6"/>
          <p:cNvSpPr txBox="1"/>
          <p:nvPr/>
        </p:nvSpPr>
        <p:spPr>
          <a:xfrm>
            <a:off x="381000" y="4114800"/>
            <a:ext cx="8458200" cy="2400657"/>
          </a:xfrm>
          <a:prstGeom prst="rect">
            <a:avLst/>
          </a:prstGeom>
          <a:noFill/>
        </p:spPr>
        <p:txBody>
          <a:bodyPr wrap="square" rtlCol="0">
            <a:spAutoFit/>
          </a:bodyPr>
          <a:lstStyle/>
          <a:p>
            <a:pPr algn="just"/>
            <a:r>
              <a:rPr lang="en-US" sz="3000" dirty="0">
                <a:latin typeface="Arial Narrow" pitchFamily="34" charset="0"/>
                <a:cs typeface="Times New Roman" pitchFamily="18" charset="0"/>
              </a:rPr>
              <a:t>	The priest, who approaches the altar enriched with the presence of God, becomes conscious of his unworthiness and implores the community to pray for him. It is the duty of the people of God to pray and empower the celebrant who intercedes to God for them.</a:t>
            </a:r>
            <a:endParaRPr lang="en-US" sz="3000" dirty="0">
              <a:solidFill>
                <a:srgbClr val="00B0F0"/>
              </a:solidFill>
              <a:latin typeface="Arial Narrow" pitchFamily="34" charset="0"/>
              <a:cs typeface="Times New Roman" pitchFamily="18" charset="0"/>
            </a:endParaRPr>
          </a:p>
        </p:txBody>
      </p:sp>
      <p:pic>
        <p:nvPicPr>
          <p:cNvPr id="13314" name="Picture 2" descr="I:\CLASS 9\LESSON 6\IMAGE\14.jpg"/>
          <p:cNvPicPr>
            <a:picLocks noChangeAspect="1" noChangeArrowheads="1"/>
          </p:cNvPicPr>
          <p:nvPr/>
        </p:nvPicPr>
        <p:blipFill>
          <a:blip r:embed="rId2" cstate="print"/>
          <a:srcRect/>
          <a:stretch>
            <a:fillRect/>
          </a:stretch>
        </p:blipFill>
        <p:spPr bwMode="auto">
          <a:xfrm>
            <a:off x="2133600" y="1133475"/>
            <a:ext cx="4893734" cy="2752725"/>
          </a:xfrm>
          <a:prstGeom prst="rect">
            <a:avLst/>
          </a:prstGeom>
          <a:noFill/>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0" y="207258"/>
            <a:ext cx="9144000" cy="630942"/>
          </a:xfrm>
          <a:prstGeom prst="rect">
            <a:avLst/>
          </a:prstGeom>
          <a:noFill/>
        </p:spPr>
        <p:txBody>
          <a:bodyPr wrap="square" rtlCol="0">
            <a:spAutoFit/>
          </a:bodyPr>
          <a:lstStyle/>
          <a:p>
            <a:pPr algn="ctr"/>
            <a:r>
              <a:rPr lang="en-US" sz="3500" b="1" dirty="0">
                <a:solidFill>
                  <a:srgbClr val="00B0F0"/>
                </a:solidFill>
                <a:latin typeface="Cooper Std Black" pitchFamily="18" charset="0"/>
                <a:cs typeface="Times New Roman" pitchFamily="18" charset="0"/>
              </a:rPr>
              <a:t>WISHING PEACE</a:t>
            </a:r>
          </a:p>
        </p:txBody>
      </p:sp>
      <p:sp>
        <p:nvSpPr>
          <p:cNvPr id="7" name="TextBox 6"/>
          <p:cNvSpPr txBox="1"/>
          <p:nvPr/>
        </p:nvSpPr>
        <p:spPr>
          <a:xfrm>
            <a:off x="304800" y="3843278"/>
            <a:ext cx="8458200" cy="2862322"/>
          </a:xfrm>
          <a:prstGeom prst="rect">
            <a:avLst/>
          </a:prstGeom>
          <a:noFill/>
        </p:spPr>
        <p:txBody>
          <a:bodyPr wrap="square" rtlCol="0">
            <a:spAutoFit/>
          </a:bodyPr>
          <a:lstStyle/>
          <a:p>
            <a:pPr algn="just"/>
            <a:r>
              <a:rPr lang="en-US" sz="3000" dirty="0">
                <a:latin typeface="Arial Narrow" pitchFamily="34" charset="0"/>
                <a:cs typeface="Times New Roman" pitchFamily="18" charset="0"/>
              </a:rPr>
              <a:t>	The celebrant turning towards the people wishes them peace; and the deacon, in return, accepts it from the hands of the celebrant and gives it to the people. </a:t>
            </a:r>
            <a:r>
              <a:rPr lang="en-US" sz="3000" dirty="0">
                <a:solidFill>
                  <a:srgbClr val="FF0000"/>
                </a:solidFill>
                <a:latin typeface="Arial Narrow" pitchFamily="34" charset="0"/>
                <a:cs typeface="Times New Roman" pitchFamily="18" charset="0"/>
              </a:rPr>
              <a:t>“Jesus is our peace.” </a:t>
            </a:r>
            <a:r>
              <a:rPr lang="en-US" sz="3000" dirty="0">
                <a:latin typeface="Arial Narrow" pitchFamily="34" charset="0"/>
                <a:cs typeface="Times New Roman" pitchFamily="18" charset="0"/>
              </a:rPr>
              <a:t>(Eph. 2:14). When we mutually exchange this peace, we proclaim that we are worthy to offer the sacrifice in reconciliation with all the people across the world.</a:t>
            </a:r>
            <a:endParaRPr lang="en-US" sz="3000" dirty="0">
              <a:solidFill>
                <a:srgbClr val="00B0F0"/>
              </a:solidFill>
              <a:latin typeface="Arial Narrow" pitchFamily="34" charset="0"/>
              <a:cs typeface="Times New Roman" pitchFamily="18" charset="0"/>
            </a:endParaRPr>
          </a:p>
        </p:txBody>
      </p:sp>
      <p:pic>
        <p:nvPicPr>
          <p:cNvPr id="14338" name="Picture 2" descr="I:\CLASS 9\LESSON 6\IMAGE\15.jpg"/>
          <p:cNvPicPr>
            <a:picLocks noChangeAspect="1" noChangeArrowheads="1"/>
          </p:cNvPicPr>
          <p:nvPr/>
        </p:nvPicPr>
        <p:blipFill>
          <a:blip r:embed="rId2" cstate="print"/>
          <a:srcRect/>
          <a:stretch>
            <a:fillRect/>
          </a:stretch>
        </p:blipFill>
        <p:spPr bwMode="auto">
          <a:xfrm>
            <a:off x="2192866" y="990600"/>
            <a:ext cx="4741334" cy="2667000"/>
          </a:xfrm>
          <a:prstGeom prst="rect">
            <a:avLst/>
          </a:prstGeom>
          <a:noFill/>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0" y="207258"/>
            <a:ext cx="9144000" cy="600164"/>
          </a:xfrm>
          <a:prstGeom prst="rect">
            <a:avLst/>
          </a:prstGeom>
          <a:noFill/>
        </p:spPr>
        <p:txBody>
          <a:bodyPr wrap="square" rtlCol="0">
            <a:spAutoFit/>
          </a:bodyPr>
          <a:lstStyle/>
          <a:p>
            <a:pPr algn="ctr"/>
            <a:r>
              <a:rPr lang="en-US" sz="3300" b="1" dirty="0">
                <a:solidFill>
                  <a:srgbClr val="00B0F0"/>
                </a:solidFill>
                <a:latin typeface="Cooper Std Black" pitchFamily="18" charset="0"/>
                <a:cs typeface="Times New Roman" pitchFamily="18" charset="0"/>
              </a:rPr>
              <a:t>MEMORIAL PRAYER (DIPTYCHS)</a:t>
            </a:r>
          </a:p>
        </p:txBody>
      </p:sp>
      <p:sp>
        <p:nvSpPr>
          <p:cNvPr id="7" name="TextBox 6"/>
          <p:cNvSpPr txBox="1"/>
          <p:nvPr/>
        </p:nvSpPr>
        <p:spPr>
          <a:xfrm>
            <a:off x="304800" y="3581400"/>
            <a:ext cx="8610600" cy="3108543"/>
          </a:xfrm>
          <a:prstGeom prst="rect">
            <a:avLst/>
          </a:prstGeom>
          <a:noFill/>
        </p:spPr>
        <p:txBody>
          <a:bodyPr wrap="square" rtlCol="0">
            <a:spAutoFit/>
          </a:bodyPr>
          <a:lstStyle/>
          <a:p>
            <a:pPr algn="just"/>
            <a:r>
              <a:rPr lang="en-US" sz="2800" dirty="0">
                <a:latin typeface="Arial Narrow" pitchFamily="34" charset="0"/>
                <a:cs typeface="Times New Roman" pitchFamily="18" charset="0"/>
              </a:rPr>
              <a:t>	Here we remember both the living and the dead, calling their names. We can mention our personal intentions too. The following prayer, “Let us… with repentance and holiness…” by the deacon clarifies how the community should participate in the Qurbana. The private prayer that follows explains that the holy Qurbana is offered for the good of the congregation and for the praise of the Holy Trinity.</a:t>
            </a:r>
          </a:p>
        </p:txBody>
      </p:sp>
      <p:pic>
        <p:nvPicPr>
          <p:cNvPr id="15362" name="Picture 2" descr="I:\CLASS 9\LESSON 6\IMAGE\16.jpg"/>
          <p:cNvPicPr>
            <a:picLocks noChangeAspect="1" noChangeArrowheads="1"/>
          </p:cNvPicPr>
          <p:nvPr/>
        </p:nvPicPr>
        <p:blipFill>
          <a:blip r:embed="rId2" cstate="print"/>
          <a:srcRect/>
          <a:stretch>
            <a:fillRect/>
          </a:stretch>
        </p:blipFill>
        <p:spPr bwMode="auto">
          <a:xfrm>
            <a:off x="2311400" y="914400"/>
            <a:ext cx="4470400" cy="2514600"/>
          </a:xfrm>
          <a:prstGeom prst="rect">
            <a:avLst/>
          </a:prstGeom>
          <a:noFill/>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207258"/>
            <a:ext cx="9144000" cy="630942"/>
          </a:xfrm>
          <a:prstGeom prst="rect">
            <a:avLst/>
          </a:prstGeom>
          <a:noFill/>
        </p:spPr>
        <p:txBody>
          <a:bodyPr wrap="square" rtlCol="0">
            <a:spAutoFit/>
          </a:bodyPr>
          <a:lstStyle/>
          <a:p>
            <a:pPr algn="ctr"/>
            <a:r>
              <a:rPr lang="en-US" sz="3500" b="1" dirty="0">
                <a:solidFill>
                  <a:srgbClr val="00B0F0"/>
                </a:solidFill>
                <a:latin typeface="Cooper Std Black" pitchFamily="18" charset="0"/>
                <a:cs typeface="Times New Roman" pitchFamily="18" charset="0"/>
              </a:rPr>
              <a:t>INCENSING </a:t>
            </a:r>
          </a:p>
        </p:txBody>
      </p:sp>
      <p:sp>
        <p:nvSpPr>
          <p:cNvPr id="7" name="TextBox 6"/>
          <p:cNvSpPr txBox="1"/>
          <p:nvPr/>
        </p:nvSpPr>
        <p:spPr>
          <a:xfrm>
            <a:off x="304800" y="1180743"/>
            <a:ext cx="8458200" cy="1477328"/>
          </a:xfrm>
          <a:prstGeom prst="rect">
            <a:avLst/>
          </a:prstGeom>
          <a:noFill/>
        </p:spPr>
        <p:txBody>
          <a:bodyPr wrap="square" rtlCol="0">
            <a:spAutoFit/>
          </a:bodyPr>
          <a:lstStyle/>
          <a:p>
            <a:pPr algn="just"/>
            <a:r>
              <a:rPr lang="en-US" sz="3000" dirty="0">
                <a:latin typeface="Arial Narrow" pitchFamily="34" charset="0"/>
                <a:cs typeface="Times New Roman" pitchFamily="18" charset="0"/>
              </a:rPr>
              <a:t>	The celebrant, while blessing the censor, offers the incensing in </a:t>
            </a:r>
            <a:r>
              <a:rPr lang="en-US" sz="3000" dirty="0" err="1">
                <a:latin typeface="Arial Narrow" pitchFamily="34" charset="0"/>
                <a:cs typeface="Times New Roman" pitchFamily="18" charset="0"/>
              </a:rPr>
              <a:t>honour</a:t>
            </a:r>
            <a:r>
              <a:rPr lang="en-US" sz="3000" dirty="0">
                <a:latin typeface="Arial Narrow" pitchFamily="34" charset="0"/>
                <a:cs typeface="Times New Roman" pitchFamily="18" charset="0"/>
              </a:rPr>
              <a:t> of the Holy Trinity and for the good of the community.</a:t>
            </a:r>
            <a:endParaRPr lang="en-US" sz="3000" dirty="0">
              <a:solidFill>
                <a:srgbClr val="00B0F0"/>
              </a:solidFill>
              <a:latin typeface="Arial Narrow" pitchFamily="34" charset="0"/>
              <a:cs typeface="Times New Roman" pitchFamily="18" charset="0"/>
            </a:endParaRPr>
          </a:p>
        </p:txBody>
      </p:sp>
      <p:pic>
        <p:nvPicPr>
          <p:cNvPr id="16386" name="Picture 2" descr="I:\CLASS 9\LESSON 6\IMAGE\17.jpg"/>
          <p:cNvPicPr>
            <a:picLocks noChangeAspect="1" noChangeArrowheads="1"/>
          </p:cNvPicPr>
          <p:nvPr/>
        </p:nvPicPr>
        <p:blipFill>
          <a:blip r:embed="rId2" cstate="print"/>
          <a:srcRect/>
          <a:stretch>
            <a:fillRect/>
          </a:stretch>
        </p:blipFill>
        <p:spPr bwMode="auto">
          <a:xfrm>
            <a:off x="1092199" y="2819400"/>
            <a:ext cx="6908801" cy="3886200"/>
          </a:xfrm>
          <a:prstGeom prst="rect">
            <a:avLst/>
          </a:prstGeom>
          <a:noFill/>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4191000" y="583049"/>
            <a:ext cx="4953000" cy="1169551"/>
          </a:xfrm>
          <a:prstGeom prst="rect">
            <a:avLst/>
          </a:prstGeom>
          <a:noFill/>
        </p:spPr>
        <p:txBody>
          <a:bodyPr wrap="square" rtlCol="0">
            <a:spAutoFit/>
          </a:bodyPr>
          <a:lstStyle/>
          <a:p>
            <a:pPr algn="ctr"/>
            <a:r>
              <a:rPr lang="en-US" sz="3500" b="1" dirty="0">
                <a:solidFill>
                  <a:srgbClr val="00B0F0"/>
                </a:solidFill>
                <a:latin typeface="Cooper Std Black" pitchFamily="18" charset="0"/>
                <a:cs typeface="Times New Roman" pitchFamily="18" charset="0"/>
              </a:rPr>
              <a:t>A PRAYER OF DIALOGUE</a:t>
            </a:r>
          </a:p>
        </p:txBody>
      </p:sp>
      <p:sp>
        <p:nvSpPr>
          <p:cNvPr id="7" name="TextBox 6"/>
          <p:cNvSpPr txBox="1"/>
          <p:nvPr/>
        </p:nvSpPr>
        <p:spPr>
          <a:xfrm>
            <a:off x="228600" y="2362200"/>
            <a:ext cx="8686800" cy="4401205"/>
          </a:xfrm>
          <a:prstGeom prst="rect">
            <a:avLst/>
          </a:prstGeom>
          <a:noFill/>
        </p:spPr>
        <p:txBody>
          <a:bodyPr wrap="square" rtlCol="0">
            <a:spAutoFit/>
          </a:bodyPr>
          <a:lstStyle/>
          <a:p>
            <a:pPr algn="just"/>
            <a:r>
              <a:rPr lang="en-US" sz="2800" dirty="0">
                <a:latin typeface="Arial Narrow" pitchFamily="34" charset="0"/>
                <a:cs typeface="Times New Roman" pitchFamily="18" charset="0"/>
              </a:rPr>
              <a:t>	The ensuing prayer in the form of a dialogue persuades the people of God to participate in the holy Qurbana with devotion. The prayer of St. Paul starting with the line “the grace of our Lord Jesus…” makes us experience the blessings and presence of the Holy Trinity. The celebrant, then, exhorts us to lift up  our thoughts and minds heavenward. The response by the community “God of Abraham…” confesses that God is not of the dead, but of the living. The prayer of dialogue ends with the proclamation that the holy Qurbana is being offered to God, the Lord of all and it is right and just indeed.</a:t>
            </a:r>
            <a:endParaRPr lang="en-US" sz="2800" dirty="0">
              <a:solidFill>
                <a:srgbClr val="00B0F0"/>
              </a:solidFill>
              <a:latin typeface="Arial Narrow" pitchFamily="34" charset="0"/>
              <a:cs typeface="Times New Roman" pitchFamily="18" charset="0"/>
            </a:endParaRPr>
          </a:p>
        </p:txBody>
      </p:sp>
      <p:pic>
        <p:nvPicPr>
          <p:cNvPr id="4" name="Picture 2" descr="I:\CLASS 9\LESSON 6\IMAGE\10.jpg"/>
          <p:cNvPicPr>
            <a:picLocks noChangeAspect="1" noChangeArrowheads="1"/>
          </p:cNvPicPr>
          <p:nvPr/>
        </p:nvPicPr>
        <p:blipFill>
          <a:blip r:embed="rId2" cstate="print"/>
          <a:srcRect/>
          <a:stretch>
            <a:fillRect/>
          </a:stretch>
        </p:blipFill>
        <p:spPr bwMode="auto">
          <a:xfrm>
            <a:off x="0" y="0"/>
            <a:ext cx="4199466" cy="2362200"/>
          </a:xfrm>
          <a:prstGeom prst="rect">
            <a:avLst/>
          </a:prstGeom>
          <a:noFill/>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0" y="207258"/>
            <a:ext cx="9144000" cy="630942"/>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THE SECOND G'HANTHA CYCLE</a:t>
            </a:r>
          </a:p>
        </p:txBody>
      </p:sp>
      <p:sp>
        <p:nvSpPr>
          <p:cNvPr id="7" name="TextBox 6"/>
          <p:cNvSpPr txBox="1"/>
          <p:nvPr/>
        </p:nvSpPr>
        <p:spPr>
          <a:xfrm>
            <a:off x="304800" y="3581400"/>
            <a:ext cx="8458200" cy="3108543"/>
          </a:xfrm>
          <a:prstGeom prst="rect">
            <a:avLst/>
          </a:prstGeom>
          <a:noFill/>
        </p:spPr>
        <p:txBody>
          <a:bodyPr wrap="square" rtlCol="0">
            <a:spAutoFit/>
          </a:bodyPr>
          <a:lstStyle/>
          <a:p>
            <a:pPr algn="just"/>
            <a:r>
              <a:rPr lang="en-US" sz="2800" dirty="0">
                <a:latin typeface="Arial Narrow" pitchFamily="34" charset="0"/>
                <a:cs typeface="Times New Roman" pitchFamily="18" charset="0"/>
              </a:rPr>
              <a:t>	With the private prayer, “Lord, free our minds from every impurity…” the second </a:t>
            </a:r>
            <a:r>
              <a:rPr lang="en-US" sz="2800" dirty="0" err="1">
                <a:latin typeface="Arial Narrow" pitchFamily="34" charset="0"/>
                <a:cs typeface="Times New Roman" pitchFamily="18" charset="0"/>
              </a:rPr>
              <a:t>G'hantha</a:t>
            </a:r>
            <a:r>
              <a:rPr lang="en-US" sz="2800" dirty="0">
                <a:latin typeface="Arial Narrow" pitchFamily="34" charset="0"/>
                <a:cs typeface="Times New Roman" pitchFamily="18" charset="0"/>
              </a:rPr>
              <a:t> round starts. Here, the prayer is for granting self-confidence to celebrate the Qurbana with hope and a mind-set free from all evils. Through this second </a:t>
            </a:r>
            <a:r>
              <a:rPr lang="en-US" sz="2800" dirty="0" err="1">
                <a:latin typeface="Arial Narrow" pitchFamily="34" charset="0"/>
                <a:cs typeface="Times New Roman" pitchFamily="18" charset="0"/>
              </a:rPr>
              <a:t>G'hantha</a:t>
            </a:r>
            <a:r>
              <a:rPr lang="en-US" sz="2800" dirty="0">
                <a:latin typeface="Arial Narrow" pitchFamily="34" charset="0"/>
                <a:cs typeface="Times New Roman" pitchFamily="18" charset="0"/>
              </a:rPr>
              <a:t>, </a:t>
            </a:r>
            <a:r>
              <a:rPr lang="en-US" sz="2800" dirty="0">
                <a:solidFill>
                  <a:srgbClr val="FF0000"/>
                </a:solidFill>
                <a:latin typeface="Arial Narrow" pitchFamily="34" charset="0"/>
                <a:cs typeface="Times New Roman" pitchFamily="18" charset="0"/>
              </a:rPr>
              <a:t>the God, who created the whole world, and everything in it is thanked. Creation and redemption of mankind are parts of the </a:t>
            </a:r>
            <a:r>
              <a:rPr lang="en-US" sz="2800" dirty="0" err="1">
                <a:solidFill>
                  <a:srgbClr val="FF0000"/>
                </a:solidFill>
                <a:latin typeface="Arial Narrow" pitchFamily="34" charset="0"/>
                <a:cs typeface="Times New Roman" pitchFamily="18" charset="0"/>
              </a:rPr>
              <a:t>salvific</a:t>
            </a:r>
            <a:r>
              <a:rPr lang="en-US" sz="2800" dirty="0">
                <a:solidFill>
                  <a:srgbClr val="FF0000"/>
                </a:solidFill>
                <a:latin typeface="Arial Narrow" pitchFamily="34" charset="0"/>
                <a:cs typeface="Times New Roman" pitchFamily="18" charset="0"/>
              </a:rPr>
              <a:t> scheme of God.</a:t>
            </a:r>
          </a:p>
        </p:txBody>
      </p:sp>
      <p:pic>
        <p:nvPicPr>
          <p:cNvPr id="17410" name="Picture 2" descr="I:\CLASS 9\LESSON 6\IMAGE\19.jpg"/>
          <p:cNvPicPr>
            <a:picLocks noChangeAspect="1" noChangeArrowheads="1"/>
          </p:cNvPicPr>
          <p:nvPr/>
        </p:nvPicPr>
        <p:blipFill>
          <a:blip r:embed="rId2" cstate="print"/>
          <a:srcRect/>
          <a:stretch>
            <a:fillRect/>
          </a:stretch>
        </p:blipFill>
        <p:spPr bwMode="auto">
          <a:xfrm>
            <a:off x="2408237" y="990600"/>
            <a:ext cx="4334934" cy="2438400"/>
          </a:xfrm>
          <a:prstGeom prst="rect">
            <a:avLst/>
          </a:prstGeom>
          <a:noFill/>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0" y="207258"/>
            <a:ext cx="9144000" cy="630942"/>
          </a:xfrm>
          <a:prstGeom prst="rect">
            <a:avLst/>
          </a:prstGeom>
          <a:noFill/>
        </p:spPr>
        <p:txBody>
          <a:bodyPr wrap="square" rtlCol="0">
            <a:spAutoFit/>
          </a:bodyPr>
          <a:lstStyle/>
          <a:p>
            <a:pPr algn="ctr"/>
            <a:r>
              <a:rPr lang="en-US" sz="3500" b="1" dirty="0">
                <a:solidFill>
                  <a:srgbClr val="00B0F0"/>
                </a:solidFill>
                <a:latin typeface="Cooper Std Black" pitchFamily="18" charset="0"/>
                <a:cs typeface="Times New Roman" pitchFamily="18" charset="0"/>
              </a:rPr>
              <a:t>THE HYMN 'HOLY'</a:t>
            </a:r>
          </a:p>
        </p:txBody>
      </p:sp>
      <p:sp>
        <p:nvSpPr>
          <p:cNvPr id="7" name="TextBox 6"/>
          <p:cNvSpPr txBox="1"/>
          <p:nvPr/>
        </p:nvSpPr>
        <p:spPr>
          <a:xfrm>
            <a:off x="3657600" y="990600"/>
            <a:ext cx="5105400" cy="5632311"/>
          </a:xfrm>
          <a:prstGeom prst="rect">
            <a:avLst/>
          </a:prstGeom>
          <a:noFill/>
        </p:spPr>
        <p:txBody>
          <a:bodyPr wrap="square" rtlCol="0">
            <a:spAutoFit/>
          </a:bodyPr>
          <a:lstStyle/>
          <a:p>
            <a:pPr algn="just"/>
            <a:r>
              <a:rPr lang="en-US" sz="3000" dirty="0">
                <a:latin typeface="Arial Narrow" pitchFamily="34" charset="0"/>
                <a:cs typeface="Times New Roman" pitchFamily="18" charset="0"/>
              </a:rPr>
              <a:t>	In the following hymn, we join the heavenly hosts, and praise God. </a:t>
            </a:r>
            <a:r>
              <a:rPr lang="en-US" sz="3000" dirty="0">
                <a:solidFill>
                  <a:srgbClr val="FF0000"/>
                </a:solidFill>
                <a:latin typeface="Arial Narrow" pitchFamily="34" charset="0"/>
                <a:cs typeface="Times New Roman" pitchFamily="18" charset="0"/>
              </a:rPr>
              <a:t>This hymn is a fusion of the song of praise by the seraphs in the vision of Isaiah (Isa. 6:3), the vision of heaven in St. John's Revelation (Rev. 4:8) and 'the </a:t>
            </a:r>
            <a:r>
              <a:rPr lang="en-US" sz="3000" dirty="0" err="1">
                <a:solidFill>
                  <a:srgbClr val="FF0000"/>
                </a:solidFill>
                <a:latin typeface="Arial Narrow" pitchFamily="34" charset="0"/>
                <a:cs typeface="Times New Roman" pitchFamily="18" charset="0"/>
              </a:rPr>
              <a:t>Hosana</a:t>
            </a:r>
            <a:r>
              <a:rPr lang="en-US" sz="3000" dirty="0">
                <a:solidFill>
                  <a:srgbClr val="FF0000"/>
                </a:solidFill>
                <a:latin typeface="Arial Narrow" pitchFamily="34" charset="0"/>
                <a:cs typeface="Times New Roman" pitchFamily="18" charset="0"/>
              </a:rPr>
              <a:t>' sung by the people at Jesus' triumphal entry into Jerusalem </a:t>
            </a:r>
            <a:r>
              <a:rPr lang="en-US" sz="3000" dirty="0">
                <a:latin typeface="Arial Narrow" pitchFamily="34" charset="0"/>
                <a:cs typeface="Times New Roman" pitchFamily="18" charset="0"/>
              </a:rPr>
              <a:t>(Mt. 29:9). With this song of praise, the second </a:t>
            </a:r>
            <a:r>
              <a:rPr lang="en-US" sz="3000" dirty="0" err="1">
                <a:latin typeface="Arial Narrow" pitchFamily="34" charset="0"/>
                <a:cs typeface="Times New Roman" pitchFamily="18" charset="0"/>
              </a:rPr>
              <a:t>G'hantha</a:t>
            </a:r>
            <a:r>
              <a:rPr lang="en-US" sz="3000" dirty="0">
                <a:latin typeface="Arial Narrow" pitchFamily="34" charset="0"/>
                <a:cs typeface="Times New Roman" pitchFamily="18" charset="0"/>
              </a:rPr>
              <a:t> ends.</a:t>
            </a:r>
          </a:p>
        </p:txBody>
      </p:sp>
      <p:grpSp>
        <p:nvGrpSpPr>
          <p:cNvPr id="6" name="Group 5"/>
          <p:cNvGrpSpPr/>
          <p:nvPr/>
        </p:nvGrpSpPr>
        <p:grpSpPr>
          <a:xfrm>
            <a:off x="0" y="1066800"/>
            <a:ext cx="3429000" cy="5394588"/>
            <a:chOff x="0" y="1066800"/>
            <a:chExt cx="3429000" cy="5394588"/>
          </a:xfrm>
        </p:grpSpPr>
        <p:pic>
          <p:nvPicPr>
            <p:cNvPr id="18434" name="Picture 2" descr="C:\Users\user\Desktop\Bitmap in Lesson6.cdr.jpg"/>
            <p:cNvPicPr>
              <a:picLocks noChangeAspect="1" noChangeArrowheads="1"/>
            </p:cNvPicPr>
            <p:nvPr/>
          </p:nvPicPr>
          <p:blipFill>
            <a:blip r:embed="rId2" cstate="print"/>
            <a:srcRect/>
            <a:stretch>
              <a:fillRect/>
            </a:stretch>
          </p:blipFill>
          <p:spPr bwMode="auto">
            <a:xfrm>
              <a:off x="0" y="1066800"/>
              <a:ext cx="3429000" cy="5394588"/>
            </a:xfrm>
            <a:prstGeom prst="rect">
              <a:avLst/>
            </a:prstGeom>
            <a:noFill/>
          </p:spPr>
        </p:pic>
        <p:sp>
          <p:nvSpPr>
            <p:cNvPr id="5" name="Oval 4"/>
            <p:cNvSpPr/>
            <p:nvPr/>
          </p:nvSpPr>
          <p:spPr>
            <a:xfrm>
              <a:off x="533400" y="1752600"/>
              <a:ext cx="2514600" cy="2209800"/>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p:cNvSpPr txBox="1"/>
          <p:nvPr/>
        </p:nvSpPr>
        <p:spPr>
          <a:xfrm>
            <a:off x="914400" y="1752600"/>
            <a:ext cx="1752600" cy="2169825"/>
          </a:xfrm>
          <a:prstGeom prst="rect">
            <a:avLst/>
          </a:prstGeom>
          <a:noFill/>
        </p:spPr>
        <p:txBody>
          <a:bodyPr wrap="square" rtlCol="0">
            <a:spAutoFit/>
          </a:bodyPr>
          <a:lstStyle/>
          <a:p>
            <a:pPr algn="ctr">
              <a:lnSpc>
                <a:spcPct val="150000"/>
              </a:lnSpc>
            </a:pPr>
            <a:r>
              <a:rPr lang="en-US" sz="3000" dirty="0">
                <a:solidFill>
                  <a:srgbClr val="FF0000"/>
                </a:solidFill>
                <a:latin typeface="Cooper Std Black" pitchFamily="18" charset="0"/>
              </a:rPr>
              <a:t>HOLY</a:t>
            </a:r>
          </a:p>
          <a:p>
            <a:pPr algn="ctr">
              <a:lnSpc>
                <a:spcPct val="150000"/>
              </a:lnSpc>
            </a:pPr>
            <a:r>
              <a:rPr lang="en-US" sz="3000" dirty="0">
                <a:solidFill>
                  <a:srgbClr val="FF0000"/>
                </a:solidFill>
                <a:latin typeface="Cooper Std Black" pitchFamily="18" charset="0"/>
              </a:rPr>
              <a:t>HOLY</a:t>
            </a:r>
          </a:p>
          <a:p>
            <a:pPr algn="ctr">
              <a:lnSpc>
                <a:spcPct val="150000"/>
              </a:lnSpc>
            </a:pPr>
            <a:r>
              <a:rPr lang="en-US" sz="3000" dirty="0">
                <a:solidFill>
                  <a:srgbClr val="FF0000"/>
                </a:solidFill>
                <a:latin typeface="Cooper Std Black" pitchFamily="18" charset="0"/>
              </a:rPr>
              <a:t>HOLY</a:t>
            </a:r>
          </a:p>
        </p:txBody>
      </p:sp>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0" y="207258"/>
            <a:ext cx="9144000" cy="630942"/>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THE THIRD G'HANTHA CYCLE</a:t>
            </a:r>
          </a:p>
        </p:txBody>
      </p:sp>
      <p:sp>
        <p:nvSpPr>
          <p:cNvPr id="7" name="TextBox 6"/>
          <p:cNvSpPr txBox="1"/>
          <p:nvPr/>
        </p:nvSpPr>
        <p:spPr>
          <a:xfrm>
            <a:off x="3657600" y="1600200"/>
            <a:ext cx="5105400" cy="3785652"/>
          </a:xfrm>
          <a:prstGeom prst="rect">
            <a:avLst/>
          </a:prstGeom>
          <a:noFill/>
        </p:spPr>
        <p:txBody>
          <a:bodyPr wrap="square" rtlCol="0">
            <a:spAutoFit/>
          </a:bodyPr>
          <a:lstStyle/>
          <a:p>
            <a:pPr algn="just"/>
            <a:r>
              <a:rPr lang="en-US" sz="3000" dirty="0">
                <a:latin typeface="Arial Narrow" pitchFamily="34" charset="0"/>
                <a:cs typeface="Times New Roman" pitchFamily="18" charset="0"/>
              </a:rPr>
              <a:t>	With the private prayer 'God thou art holy' by the celebrant during the hymn 'Holy', the third </a:t>
            </a:r>
            <a:r>
              <a:rPr lang="en-US" sz="3000" dirty="0" err="1">
                <a:latin typeface="Arial Narrow" pitchFamily="34" charset="0"/>
                <a:cs typeface="Times New Roman" pitchFamily="18" charset="0"/>
              </a:rPr>
              <a:t>G'hantha</a:t>
            </a:r>
            <a:r>
              <a:rPr lang="en-US" sz="3000" dirty="0">
                <a:latin typeface="Arial Narrow" pitchFamily="34" charset="0"/>
                <a:cs typeface="Times New Roman" pitchFamily="18" charset="0"/>
              </a:rPr>
              <a:t> prayer starts. This prayer leads us to the experiential awareness of sins the prophet Isaiah had, consequent to his vision of heaven.</a:t>
            </a:r>
          </a:p>
        </p:txBody>
      </p:sp>
      <p:pic>
        <p:nvPicPr>
          <p:cNvPr id="19458" name="Picture 2" descr="C:\Users\user\Desktop\isaiah-vision.jpg"/>
          <p:cNvPicPr>
            <a:picLocks noChangeAspect="1" noChangeArrowheads="1"/>
          </p:cNvPicPr>
          <p:nvPr/>
        </p:nvPicPr>
        <p:blipFill>
          <a:blip r:embed="rId2" cstate="print"/>
          <a:srcRect/>
          <a:stretch>
            <a:fillRect/>
          </a:stretch>
        </p:blipFill>
        <p:spPr bwMode="auto">
          <a:xfrm>
            <a:off x="0" y="3304705"/>
            <a:ext cx="2209800" cy="3570969"/>
          </a:xfrm>
          <a:prstGeom prst="rect">
            <a:avLst/>
          </a:prstGeom>
          <a:noFill/>
          <a:effectLst>
            <a:softEdge rad="635000"/>
          </a:effectLst>
        </p:spPr>
      </p:pic>
      <p:grpSp>
        <p:nvGrpSpPr>
          <p:cNvPr id="8" name="Group 7"/>
          <p:cNvGrpSpPr/>
          <p:nvPr/>
        </p:nvGrpSpPr>
        <p:grpSpPr>
          <a:xfrm>
            <a:off x="7815" y="914400"/>
            <a:ext cx="3852551" cy="2895600"/>
            <a:chOff x="7815" y="914400"/>
            <a:chExt cx="3852551" cy="2895600"/>
          </a:xfrm>
        </p:grpSpPr>
        <p:pic>
          <p:nvPicPr>
            <p:cNvPr id="19459" name="Picture 3" descr="C:\Users\user\Desktop\441495a7b7e000ac4e649a52998c0a9f.jpg"/>
            <p:cNvPicPr>
              <a:picLocks noChangeAspect="1" noChangeArrowheads="1"/>
            </p:cNvPicPr>
            <p:nvPr/>
          </p:nvPicPr>
          <p:blipFill>
            <a:blip r:embed="rId3" cstate="print"/>
            <a:srcRect/>
            <a:stretch>
              <a:fillRect/>
            </a:stretch>
          </p:blipFill>
          <p:spPr bwMode="auto">
            <a:xfrm>
              <a:off x="7815" y="914400"/>
              <a:ext cx="3852551" cy="2895600"/>
            </a:xfrm>
            <a:prstGeom prst="rect">
              <a:avLst/>
            </a:prstGeom>
            <a:noFill/>
            <a:effectLst>
              <a:softEdge rad="635000"/>
            </a:effectLst>
          </p:spPr>
        </p:pic>
        <p:pic>
          <p:nvPicPr>
            <p:cNvPr id="6" name="Picture 2" descr="I:\CLASS 9\LESSON 6\IMAGE\13.jpg"/>
            <p:cNvPicPr>
              <a:picLocks noChangeAspect="1" noChangeArrowheads="1"/>
            </p:cNvPicPr>
            <p:nvPr/>
          </p:nvPicPr>
          <p:blipFill>
            <a:blip r:embed="rId4" cstate="print"/>
            <a:srcRect l="33482"/>
            <a:stretch>
              <a:fillRect/>
            </a:stretch>
          </p:blipFill>
          <p:spPr bwMode="auto">
            <a:xfrm>
              <a:off x="838200" y="1056570"/>
              <a:ext cx="2895600" cy="2448630"/>
            </a:xfrm>
            <a:prstGeom prst="rect">
              <a:avLst/>
            </a:prstGeom>
            <a:noFill/>
            <a:effectLst>
              <a:softEdge rad="635000"/>
            </a:effectLst>
          </p:spPr>
        </p:pic>
      </p:grpSp>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152400" y="3013770"/>
            <a:ext cx="8839200" cy="3539430"/>
          </a:xfrm>
          <a:prstGeom prst="rect">
            <a:avLst/>
          </a:prstGeom>
          <a:noFill/>
        </p:spPr>
        <p:txBody>
          <a:bodyPr wrap="square" rtlCol="0">
            <a:spAutoFit/>
          </a:bodyPr>
          <a:lstStyle/>
          <a:p>
            <a:pPr algn="just"/>
            <a:r>
              <a:rPr lang="en-US" sz="2800" dirty="0">
                <a:latin typeface="Arial Narrow" pitchFamily="34" charset="0"/>
                <a:cs typeface="Times New Roman" pitchFamily="18" charset="0"/>
              </a:rPr>
              <a:t>	We recall the redemptive work of God and thank Him in the third </a:t>
            </a:r>
            <a:r>
              <a:rPr lang="en-US" sz="2800" dirty="0" err="1">
                <a:latin typeface="Arial Narrow" pitchFamily="34" charset="0"/>
                <a:cs typeface="Times New Roman" pitchFamily="18" charset="0"/>
              </a:rPr>
              <a:t>G'hantha</a:t>
            </a:r>
            <a:r>
              <a:rPr lang="en-US" sz="2800" dirty="0">
                <a:latin typeface="Arial Narrow" pitchFamily="34" charset="0"/>
                <a:cs typeface="Times New Roman" pitchFamily="18" charset="0"/>
              </a:rPr>
              <a:t> prayer following the request for prayer by the celebrant. This prayer is divided into two; and the description of the institution of the Holy Eucharist is placed in between. In the first part we thank God in memory of Jesus' mystery of incarnation; and in the second part, following the institution narrative, </a:t>
            </a:r>
            <a:r>
              <a:rPr lang="en-US" sz="2800" dirty="0">
                <a:solidFill>
                  <a:srgbClr val="FF0000"/>
                </a:solidFill>
                <a:latin typeface="Arial Narrow" pitchFamily="34" charset="0"/>
                <a:cs typeface="Times New Roman" pitchFamily="18" charset="0"/>
              </a:rPr>
              <a:t>Mother Church praises God for all the graces, showered by Him, which are beyond expression of thanks.  </a:t>
            </a:r>
            <a:r>
              <a:rPr lang="en-US" sz="2800" dirty="0">
                <a:latin typeface="Arial Narrow" pitchFamily="34" charset="0"/>
                <a:cs typeface="Times New Roman" pitchFamily="18" charset="0"/>
              </a:rPr>
              <a:t>Thus  ends the third  </a:t>
            </a:r>
            <a:r>
              <a:rPr lang="en-US" sz="2800" dirty="0" err="1">
                <a:latin typeface="Arial Narrow" pitchFamily="34" charset="0"/>
                <a:cs typeface="Times New Roman" pitchFamily="18" charset="0"/>
              </a:rPr>
              <a:t>G'hantha</a:t>
            </a:r>
            <a:r>
              <a:rPr lang="en-US" sz="2800" dirty="0">
                <a:latin typeface="Arial Narrow" pitchFamily="34" charset="0"/>
                <a:cs typeface="Times New Roman" pitchFamily="18" charset="0"/>
              </a:rPr>
              <a:t> .</a:t>
            </a:r>
          </a:p>
        </p:txBody>
      </p:sp>
      <p:pic>
        <p:nvPicPr>
          <p:cNvPr id="4" name="Picture 2" descr="I:\CLASS 9\LESSON 6\IMAGE\21.jpg"/>
          <p:cNvPicPr>
            <a:picLocks noChangeAspect="1" noChangeArrowheads="1"/>
          </p:cNvPicPr>
          <p:nvPr/>
        </p:nvPicPr>
        <p:blipFill>
          <a:blip r:embed="rId2" cstate="print"/>
          <a:srcRect/>
          <a:stretch>
            <a:fillRect/>
          </a:stretch>
        </p:blipFill>
        <p:spPr bwMode="auto">
          <a:xfrm>
            <a:off x="1981200" y="0"/>
            <a:ext cx="5147733" cy="2895600"/>
          </a:xfrm>
          <a:prstGeom prst="rect">
            <a:avLst/>
          </a:prstGeom>
          <a:noFill/>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5257800" y="533400"/>
            <a:ext cx="3886200" cy="1708160"/>
          </a:xfrm>
          <a:prstGeom prst="rect">
            <a:avLst/>
          </a:prstGeom>
          <a:noFill/>
        </p:spPr>
        <p:txBody>
          <a:bodyPr wrap="square" rtlCol="0">
            <a:spAutoFit/>
          </a:bodyPr>
          <a:lstStyle/>
          <a:p>
            <a:pPr algn="ctr"/>
            <a:r>
              <a:rPr lang="en-US" sz="3500" b="1" dirty="0">
                <a:solidFill>
                  <a:srgbClr val="00B0F0"/>
                </a:solidFill>
                <a:latin typeface="Cooper Std Black" pitchFamily="18" charset="0"/>
                <a:cs typeface="Times New Roman" pitchFamily="18" charset="0"/>
              </a:rPr>
              <a:t>THE INSTITUTION NARRATIVE </a:t>
            </a:r>
          </a:p>
        </p:txBody>
      </p:sp>
      <p:sp>
        <p:nvSpPr>
          <p:cNvPr id="7" name="TextBox 6"/>
          <p:cNvSpPr txBox="1"/>
          <p:nvPr/>
        </p:nvSpPr>
        <p:spPr>
          <a:xfrm>
            <a:off x="304800" y="3200400"/>
            <a:ext cx="8458200" cy="3323987"/>
          </a:xfrm>
          <a:prstGeom prst="rect">
            <a:avLst/>
          </a:prstGeom>
          <a:noFill/>
        </p:spPr>
        <p:txBody>
          <a:bodyPr wrap="square" rtlCol="0">
            <a:spAutoFit/>
          </a:bodyPr>
          <a:lstStyle/>
          <a:p>
            <a:pPr algn="just"/>
            <a:r>
              <a:rPr lang="en-US" sz="3000" dirty="0">
                <a:latin typeface="Arial Narrow" pitchFamily="34" charset="0"/>
                <a:cs typeface="Times New Roman" pitchFamily="18" charset="0"/>
              </a:rPr>
              <a:t>	</a:t>
            </a:r>
            <a:r>
              <a:rPr lang="en-US" sz="3000" dirty="0">
                <a:solidFill>
                  <a:srgbClr val="FF0000"/>
                </a:solidFill>
                <a:latin typeface="Arial Narrow" pitchFamily="34" charset="0"/>
                <a:cs typeface="Times New Roman" pitchFamily="18" charset="0"/>
              </a:rPr>
              <a:t>We commemorate in the description of the institution how Jesus during the Last Supper, blessed bread and wine saying, “This is my body, this is my blood” and gave his sacred body as well as blood to the disciples. </a:t>
            </a:r>
            <a:r>
              <a:rPr lang="en-US" sz="3000" dirty="0">
                <a:solidFill>
                  <a:srgbClr val="00B0F0"/>
                </a:solidFill>
                <a:latin typeface="Arial Narrow" pitchFamily="34" charset="0"/>
                <a:cs typeface="Times New Roman" pitchFamily="18" charset="0"/>
              </a:rPr>
              <a:t>We commemorate in every holy Qurbana the divine moments when Jesus instituted the sacred mystery of the Holy Eucharist </a:t>
            </a:r>
            <a:r>
              <a:rPr lang="en-US" sz="3000" dirty="0">
                <a:latin typeface="Arial Narrow" pitchFamily="34" charset="0"/>
                <a:cs typeface="Times New Roman" pitchFamily="18" charset="0"/>
              </a:rPr>
              <a:t>(1 Cor. 11:25).</a:t>
            </a:r>
          </a:p>
        </p:txBody>
      </p:sp>
      <p:pic>
        <p:nvPicPr>
          <p:cNvPr id="20482" name="Picture 2" descr="I:\CLASS 9\LESSON 6\IMAGE\22.jpg"/>
          <p:cNvPicPr>
            <a:picLocks noChangeAspect="1" noChangeArrowheads="1"/>
          </p:cNvPicPr>
          <p:nvPr/>
        </p:nvPicPr>
        <p:blipFill>
          <a:blip r:embed="rId2" cstate="print"/>
          <a:srcRect/>
          <a:stretch>
            <a:fillRect/>
          </a:stretch>
        </p:blipFill>
        <p:spPr bwMode="auto">
          <a:xfrm>
            <a:off x="-1" y="0"/>
            <a:ext cx="5283199" cy="2971800"/>
          </a:xfrm>
          <a:prstGeom prst="rect">
            <a:avLst/>
          </a:prstGeom>
          <a:noFill/>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4495800" y="381000"/>
            <a:ext cx="4419600" cy="6109365"/>
          </a:xfrm>
          <a:prstGeom prst="rect">
            <a:avLst/>
          </a:prstGeom>
          <a:noFill/>
        </p:spPr>
        <p:txBody>
          <a:bodyPr wrap="square" rtlCol="0">
            <a:spAutoFit/>
          </a:bodyPr>
          <a:lstStyle/>
          <a:p>
            <a:pPr algn="just"/>
            <a:r>
              <a:rPr lang="en-US" sz="2300" dirty="0">
                <a:latin typeface="Arial Narrow" pitchFamily="34" charset="0"/>
                <a:cs typeface="Times New Roman" pitchFamily="18" charset="0"/>
              </a:rPr>
              <a:t>	As demanded by the Jewish leaders, Pontius Pilate, the Governor of Rome, sentenced Jesus to death by crucifixion. After a series of tortures, he was led to Golgotha. He was crucified at </a:t>
            </a:r>
            <a:r>
              <a:rPr lang="en-US" sz="2300" dirty="0" err="1">
                <a:latin typeface="Arial Narrow" pitchFamily="34" charset="0"/>
                <a:cs typeface="Times New Roman" pitchFamily="18" charset="0"/>
              </a:rPr>
              <a:t>Kapalam</a:t>
            </a:r>
            <a:r>
              <a:rPr lang="en-US" sz="2300" dirty="0">
                <a:latin typeface="Arial Narrow" pitchFamily="34" charset="0"/>
                <a:cs typeface="Times New Roman" pitchFamily="18" charset="0"/>
              </a:rPr>
              <a:t> (Golgotha) after a prolonged trek of agony. After drinking the vinegar offered, he said: </a:t>
            </a:r>
            <a:r>
              <a:rPr lang="en-US" sz="2300" dirty="0">
                <a:solidFill>
                  <a:srgbClr val="FF0000"/>
                </a:solidFill>
                <a:latin typeface="Arial Narrow" pitchFamily="34" charset="0"/>
                <a:cs typeface="Times New Roman" pitchFamily="18" charset="0"/>
              </a:rPr>
              <a:t>“Every thing is completed.”</a:t>
            </a:r>
            <a:r>
              <a:rPr lang="en-US" sz="2300" dirty="0">
                <a:latin typeface="Arial Narrow" pitchFamily="34" charset="0"/>
                <a:cs typeface="Times New Roman" pitchFamily="18" charset="0"/>
              </a:rPr>
              <a:t> He cried aloud and said: </a:t>
            </a:r>
            <a:r>
              <a:rPr lang="en-US" sz="2300" dirty="0">
                <a:solidFill>
                  <a:srgbClr val="FF0000"/>
                </a:solidFill>
                <a:latin typeface="Arial Narrow" pitchFamily="34" charset="0"/>
                <a:cs typeface="Times New Roman" pitchFamily="18" charset="0"/>
              </a:rPr>
              <a:t>“Father into your hands I commend my spirit.”</a:t>
            </a:r>
            <a:r>
              <a:rPr lang="en-US" sz="2300" dirty="0">
                <a:latin typeface="Arial Narrow" pitchFamily="34" charset="0"/>
                <a:cs typeface="Times New Roman" pitchFamily="18" charset="0"/>
              </a:rPr>
              <a:t> Having said this, he breathed his last (</a:t>
            </a:r>
            <a:r>
              <a:rPr lang="en-US" sz="2300" dirty="0" err="1">
                <a:latin typeface="Arial Narrow" pitchFamily="34" charset="0"/>
                <a:cs typeface="Times New Roman" pitchFamily="18" charset="0"/>
              </a:rPr>
              <a:t>Lk</a:t>
            </a:r>
            <a:r>
              <a:rPr lang="en-US" sz="2300" dirty="0">
                <a:latin typeface="Arial Narrow" pitchFamily="34" charset="0"/>
                <a:cs typeface="Times New Roman" pitchFamily="18" charset="0"/>
              </a:rPr>
              <a:t> 23:44-46, Jn. 19:28-30). Joseph of </a:t>
            </a:r>
            <a:r>
              <a:rPr lang="en-US" sz="2300" dirty="0" err="1">
                <a:latin typeface="Arial Narrow" pitchFamily="34" charset="0"/>
                <a:cs typeface="Times New Roman" pitchFamily="18" charset="0"/>
              </a:rPr>
              <a:t>Arimathea</a:t>
            </a:r>
            <a:r>
              <a:rPr lang="en-US" sz="2300" dirty="0">
                <a:latin typeface="Arial Narrow" pitchFamily="34" charset="0"/>
                <a:cs typeface="Times New Roman" pitchFamily="18" charset="0"/>
              </a:rPr>
              <a:t> and Jesus' relatives buried his body in a nearby tomb; and on the third day, in all glory he resurrected (</a:t>
            </a:r>
            <a:r>
              <a:rPr lang="en-US" sz="2300" dirty="0" err="1">
                <a:latin typeface="Arial Narrow" pitchFamily="34" charset="0"/>
                <a:cs typeface="Times New Roman" pitchFamily="18" charset="0"/>
              </a:rPr>
              <a:t>Lk</a:t>
            </a:r>
            <a:r>
              <a:rPr lang="en-US" sz="2300" dirty="0">
                <a:latin typeface="Arial Narrow" pitchFamily="34" charset="0"/>
                <a:cs typeface="Times New Roman" pitchFamily="18" charset="0"/>
              </a:rPr>
              <a:t>. 24:1-12, Jn. 20:1-10).</a:t>
            </a:r>
          </a:p>
        </p:txBody>
      </p:sp>
      <p:pic>
        <p:nvPicPr>
          <p:cNvPr id="2" name="Picture 2" descr="C:\Users\user\Desktop\Bitmap in Lesson6.cdr.jpg"/>
          <p:cNvPicPr>
            <a:picLocks noChangeAspect="1" noChangeArrowheads="1"/>
          </p:cNvPicPr>
          <p:nvPr/>
        </p:nvPicPr>
        <p:blipFill>
          <a:blip r:embed="rId2" cstate="print">
            <a:lum bright="-10000" contrast="30000"/>
          </a:blip>
          <a:srcRect b="4930"/>
          <a:stretch>
            <a:fillRect/>
          </a:stretch>
        </p:blipFill>
        <p:spPr bwMode="auto">
          <a:xfrm>
            <a:off x="0" y="522628"/>
            <a:ext cx="4191000" cy="5878172"/>
          </a:xfrm>
          <a:prstGeom prst="rect">
            <a:avLst/>
          </a:prstGeom>
          <a:noFill/>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0" y="207258"/>
            <a:ext cx="9144000" cy="630942"/>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THE FOURTH G'HANTHA CYCLE</a:t>
            </a:r>
          </a:p>
        </p:txBody>
      </p:sp>
      <p:sp>
        <p:nvSpPr>
          <p:cNvPr id="7" name="TextBox 6"/>
          <p:cNvSpPr txBox="1"/>
          <p:nvPr/>
        </p:nvSpPr>
        <p:spPr>
          <a:xfrm>
            <a:off x="304800" y="2811482"/>
            <a:ext cx="8458200" cy="3970318"/>
          </a:xfrm>
          <a:prstGeom prst="rect">
            <a:avLst/>
          </a:prstGeom>
          <a:noFill/>
        </p:spPr>
        <p:txBody>
          <a:bodyPr wrap="square" rtlCol="0">
            <a:spAutoFit/>
          </a:bodyPr>
          <a:lstStyle/>
          <a:p>
            <a:pPr algn="just"/>
            <a:r>
              <a:rPr lang="en-US" sz="2800" dirty="0">
                <a:latin typeface="Arial Narrow" pitchFamily="34" charset="0"/>
                <a:cs typeface="Times New Roman" pitchFamily="18" charset="0"/>
              </a:rPr>
              <a:t>	The fourth </a:t>
            </a:r>
            <a:r>
              <a:rPr lang="en-US" sz="2800" dirty="0" err="1">
                <a:latin typeface="Arial Narrow" pitchFamily="34" charset="0"/>
                <a:cs typeface="Times New Roman" pitchFamily="18" charset="0"/>
              </a:rPr>
              <a:t>G'hantha</a:t>
            </a:r>
            <a:r>
              <a:rPr lang="en-US" sz="2800" dirty="0">
                <a:latin typeface="Arial Narrow" pitchFamily="34" charset="0"/>
                <a:cs typeface="Times New Roman" pitchFamily="18" charset="0"/>
              </a:rPr>
              <a:t> round starts with the intercessory prayer by the celebrant. Extending his hands, he intercedes for the Church and civil authorities and for all the living and the dead. In this fourth </a:t>
            </a:r>
            <a:r>
              <a:rPr lang="en-US" sz="2800" dirty="0" err="1">
                <a:latin typeface="Arial Narrow" pitchFamily="34" charset="0"/>
                <a:cs typeface="Times New Roman" pitchFamily="18" charset="0"/>
              </a:rPr>
              <a:t>G'hantha</a:t>
            </a:r>
            <a:r>
              <a:rPr lang="en-US" sz="2800" dirty="0">
                <a:latin typeface="Arial Narrow" pitchFamily="34" charset="0"/>
                <a:cs typeface="Times New Roman" pitchFamily="18" charset="0"/>
              </a:rPr>
              <a:t>, following the prayer of request by the celebrant, thanks is being rendered for the sanctifying process in the Church by God. St. Mary and all the fathers of the Church are remembered; and pray for peace and harmony. The mysteries of the passion, death and resurrection of Jesus, our Lord and redeemer, are recalled and observed.</a:t>
            </a:r>
          </a:p>
        </p:txBody>
      </p:sp>
      <p:pic>
        <p:nvPicPr>
          <p:cNvPr id="21506" name="Picture 2" descr="I:\CLASS 9\LESSON 6\IMAGE\23.jpg"/>
          <p:cNvPicPr>
            <a:picLocks noChangeAspect="1" noChangeArrowheads="1"/>
          </p:cNvPicPr>
          <p:nvPr/>
        </p:nvPicPr>
        <p:blipFill>
          <a:blip r:embed="rId2" cstate="print"/>
          <a:srcRect/>
          <a:stretch>
            <a:fillRect/>
          </a:stretch>
        </p:blipFill>
        <p:spPr bwMode="auto">
          <a:xfrm>
            <a:off x="2895600" y="914400"/>
            <a:ext cx="3251200" cy="1828800"/>
          </a:xfrm>
          <a:prstGeom prst="rect">
            <a:avLst/>
          </a:prstGeom>
          <a:noFill/>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531" name="Picture 3" descr="C:\Users\user\Desktop\Bitmap in Lesson6.cdr.jpg"/>
          <p:cNvPicPr>
            <a:picLocks noChangeAspect="1" noChangeArrowheads="1"/>
          </p:cNvPicPr>
          <p:nvPr/>
        </p:nvPicPr>
        <p:blipFill>
          <a:blip r:embed="rId2" cstate="print"/>
          <a:srcRect b="50001"/>
          <a:stretch>
            <a:fillRect/>
          </a:stretch>
        </p:blipFill>
        <p:spPr bwMode="auto">
          <a:xfrm>
            <a:off x="304800" y="3816104"/>
            <a:ext cx="2133600" cy="2594838"/>
          </a:xfrm>
          <a:prstGeom prst="rect">
            <a:avLst/>
          </a:prstGeom>
          <a:noFill/>
        </p:spPr>
      </p:pic>
      <p:sp>
        <p:nvSpPr>
          <p:cNvPr id="3" name="TextBox 2"/>
          <p:cNvSpPr txBox="1"/>
          <p:nvPr/>
        </p:nvSpPr>
        <p:spPr>
          <a:xfrm>
            <a:off x="0" y="238036"/>
            <a:ext cx="9144000" cy="600164"/>
          </a:xfrm>
          <a:prstGeom prst="rect">
            <a:avLst/>
          </a:prstGeom>
          <a:noFill/>
        </p:spPr>
        <p:txBody>
          <a:bodyPr wrap="square" rtlCol="0">
            <a:spAutoFit/>
          </a:bodyPr>
          <a:lstStyle/>
          <a:p>
            <a:pPr algn="ctr"/>
            <a:r>
              <a:rPr lang="en-US" sz="3300" b="1" dirty="0">
                <a:solidFill>
                  <a:srgbClr val="00B0F0"/>
                </a:solidFill>
                <a:latin typeface="Cooper Std Black" pitchFamily="18" charset="0"/>
                <a:cs typeface="Times New Roman" pitchFamily="18" charset="0"/>
              </a:rPr>
              <a:t>INVOCATION TO THE HOLY SPIRIT</a:t>
            </a:r>
          </a:p>
        </p:txBody>
      </p:sp>
      <p:sp>
        <p:nvSpPr>
          <p:cNvPr id="7" name="TextBox 6"/>
          <p:cNvSpPr txBox="1"/>
          <p:nvPr/>
        </p:nvSpPr>
        <p:spPr>
          <a:xfrm>
            <a:off x="2667000" y="1430953"/>
            <a:ext cx="6324600" cy="4893647"/>
          </a:xfrm>
          <a:prstGeom prst="rect">
            <a:avLst/>
          </a:prstGeom>
          <a:noFill/>
        </p:spPr>
        <p:txBody>
          <a:bodyPr wrap="square" rtlCol="0">
            <a:spAutoFit/>
          </a:bodyPr>
          <a:lstStyle/>
          <a:p>
            <a:pPr algn="just"/>
            <a:r>
              <a:rPr lang="en-US" sz="2600" dirty="0">
                <a:latin typeface="Arial Narrow" pitchFamily="34" charset="0"/>
                <a:cs typeface="Times New Roman" pitchFamily="18" charset="0"/>
              </a:rPr>
              <a:t>	</a:t>
            </a:r>
            <a:r>
              <a:rPr lang="en-US" sz="2600" dirty="0">
                <a:solidFill>
                  <a:srgbClr val="FF0000"/>
                </a:solidFill>
                <a:latin typeface="Arial Narrow" pitchFamily="34" charset="0"/>
                <a:cs typeface="Times New Roman" pitchFamily="18" charset="0"/>
              </a:rPr>
              <a:t>We celebrate, here, the mystery of the resurrection of Jesus. The sacrifice on the altar is consummated with the descent of the Holy Spirit who was instrumental in the resurrection of Jesus.</a:t>
            </a:r>
            <a:r>
              <a:rPr lang="en-US" sz="2600" dirty="0">
                <a:latin typeface="Arial Narrow" pitchFamily="34" charset="0"/>
                <a:cs typeface="Times New Roman" pitchFamily="18" charset="0"/>
              </a:rPr>
              <a:t> </a:t>
            </a:r>
            <a:r>
              <a:rPr lang="en-US" sz="2600" dirty="0">
                <a:solidFill>
                  <a:srgbClr val="00B0F0"/>
                </a:solidFill>
                <a:latin typeface="Arial Narrow" pitchFamily="34" charset="0"/>
                <a:cs typeface="Times New Roman" pitchFamily="18" charset="0"/>
              </a:rPr>
              <a:t>We pray that the Holy Spirit may descend and dwell upon the Qurbana and bless it so that those who receive these mysteries will be granted remission of debts, forgiveness of sins, great hope in the resurrection of the  dead and  new  life  in t he heavenly kingdom.  </a:t>
            </a:r>
            <a:r>
              <a:rPr lang="en-US" sz="2600" dirty="0">
                <a:latin typeface="Arial Narrow" pitchFamily="34" charset="0"/>
                <a:cs typeface="Times New Roman" pitchFamily="18" charset="0"/>
              </a:rPr>
              <a:t>The fourth </a:t>
            </a:r>
            <a:r>
              <a:rPr lang="en-US" sz="2600" dirty="0" err="1">
                <a:latin typeface="Arial Narrow" pitchFamily="34" charset="0"/>
                <a:cs typeface="Times New Roman" pitchFamily="18" charset="0"/>
              </a:rPr>
              <a:t>G'hatha</a:t>
            </a:r>
            <a:r>
              <a:rPr lang="en-US" sz="2600" dirty="0">
                <a:latin typeface="Arial Narrow" pitchFamily="34" charset="0"/>
                <a:cs typeface="Times New Roman" pitchFamily="18" charset="0"/>
              </a:rPr>
              <a:t> as well as anaphora ends with the prayer of the celebrant, “We offer glory and </a:t>
            </a:r>
            <a:r>
              <a:rPr lang="en-US" sz="2600" dirty="0" err="1">
                <a:latin typeface="Arial Narrow" pitchFamily="34" charset="0"/>
                <a:cs typeface="Times New Roman" pitchFamily="18" charset="0"/>
              </a:rPr>
              <a:t>honour</a:t>
            </a:r>
            <a:r>
              <a:rPr lang="en-US" sz="2600" dirty="0">
                <a:latin typeface="Arial Narrow" pitchFamily="34" charset="0"/>
                <a:cs typeface="Times New Roman" pitchFamily="18" charset="0"/>
              </a:rPr>
              <a:t>…”</a:t>
            </a:r>
          </a:p>
        </p:txBody>
      </p:sp>
      <p:pic>
        <p:nvPicPr>
          <p:cNvPr id="22530" name="Picture 2" descr="C:\Users\user\Desktop\Bitmap in Lesson6.cdr.jpg"/>
          <p:cNvPicPr>
            <a:picLocks noChangeAspect="1" noChangeArrowheads="1"/>
          </p:cNvPicPr>
          <p:nvPr/>
        </p:nvPicPr>
        <p:blipFill>
          <a:blip r:embed="rId3" cstate="print"/>
          <a:srcRect/>
          <a:stretch>
            <a:fillRect/>
          </a:stretch>
        </p:blipFill>
        <p:spPr bwMode="auto">
          <a:xfrm>
            <a:off x="304800" y="1143000"/>
            <a:ext cx="2133600" cy="2576180"/>
          </a:xfrm>
          <a:prstGeom prst="rect">
            <a:avLst/>
          </a:prstGeom>
          <a:noFill/>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4038600" y="1295400"/>
            <a:ext cx="4800600" cy="4247317"/>
          </a:xfrm>
          <a:prstGeom prst="rect">
            <a:avLst/>
          </a:prstGeom>
          <a:noFill/>
        </p:spPr>
        <p:txBody>
          <a:bodyPr wrap="square" rtlCol="0">
            <a:spAutoFit/>
          </a:bodyPr>
          <a:lstStyle/>
          <a:p>
            <a:pPr algn="just"/>
            <a:r>
              <a:rPr lang="en-US" sz="3000" dirty="0">
                <a:latin typeface="Arial Narrow" pitchFamily="34" charset="0"/>
                <a:cs typeface="Times New Roman" pitchFamily="18" charset="0"/>
              </a:rPr>
              <a:t>	In anaphora, qualified as the consecratory part of the holy Qurbana, we commemorate and celebrate the death and resurrection of Jesus and the descent of the Holy Spirit. When we participate in anaphora actively, we receive a </a:t>
            </a:r>
            <a:r>
              <a:rPr lang="en-US" sz="3000" dirty="0" err="1">
                <a:latin typeface="Arial Narrow" pitchFamily="34" charset="0"/>
                <a:cs typeface="Times New Roman" pitchFamily="18" charset="0"/>
              </a:rPr>
              <a:t>salvific</a:t>
            </a:r>
            <a:r>
              <a:rPr lang="en-US" sz="3000" dirty="0">
                <a:latin typeface="Arial Narrow" pitchFamily="34" charset="0"/>
                <a:cs typeface="Times New Roman" pitchFamily="18" charset="0"/>
              </a:rPr>
              <a:t> experience.</a:t>
            </a:r>
          </a:p>
        </p:txBody>
      </p:sp>
      <p:pic>
        <p:nvPicPr>
          <p:cNvPr id="23554" name="Picture 2" descr="C:\Users\user\Desktop\Bitmap in Lesson6.cdr.png"/>
          <p:cNvPicPr>
            <a:picLocks noChangeAspect="1" noChangeArrowheads="1"/>
          </p:cNvPicPr>
          <p:nvPr/>
        </p:nvPicPr>
        <p:blipFill>
          <a:blip r:embed="rId2" cstate="print"/>
          <a:srcRect/>
          <a:stretch>
            <a:fillRect/>
          </a:stretch>
        </p:blipFill>
        <p:spPr bwMode="auto">
          <a:xfrm>
            <a:off x="228601" y="1066800"/>
            <a:ext cx="3657599" cy="4724400"/>
          </a:xfrm>
          <a:prstGeom prst="rect">
            <a:avLst/>
          </a:prstGeom>
          <a:noFill/>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urved Right Arrow 10"/>
          <p:cNvSpPr/>
          <p:nvPr/>
        </p:nvSpPr>
        <p:spPr>
          <a:xfrm rot="10800000" flipH="1">
            <a:off x="457200" y="1371600"/>
            <a:ext cx="2743200" cy="1142999"/>
          </a:xfrm>
          <a:prstGeom prst="curvedRightArrow">
            <a:avLst/>
          </a:prstGeom>
          <a:gradFill flip="none" rotWithShape="1">
            <a:gsLst>
              <a:gs pos="0">
                <a:srgbClr val="00B050"/>
              </a:gs>
              <a:gs pos="50000">
                <a:srgbClr val="FFFF00">
                  <a:tint val="44500"/>
                  <a:satMod val="160000"/>
                </a:srgbClr>
              </a:gs>
              <a:gs pos="100000">
                <a:srgbClr val="FFFF00">
                  <a:tint val="23500"/>
                  <a:satMod val="160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urved Left Arrow 11"/>
          <p:cNvSpPr/>
          <p:nvPr/>
        </p:nvSpPr>
        <p:spPr>
          <a:xfrm rot="10800000" flipH="1">
            <a:off x="5943600" y="1447801"/>
            <a:ext cx="2743200" cy="1142999"/>
          </a:xfrm>
          <a:prstGeom prst="curvedLeftArrow">
            <a:avLst/>
          </a:prstGeom>
          <a:gradFill flip="none" rotWithShape="1">
            <a:gsLst>
              <a:gs pos="0">
                <a:srgbClr val="00B050"/>
              </a:gs>
              <a:gs pos="50000">
                <a:srgbClr val="FFFF00">
                  <a:tint val="44500"/>
                  <a:satMod val="160000"/>
                </a:srgbClr>
              </a:gs>
              <a:gs pos="100000">
                <a:srgbClr val="FFFF00">
                  <a:tint val="23500"/>
                  <a:satMod val="16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urved Up Arrow 12"/>
          <p:cNvSpPr/>
          <p:nvPr/>
        </p:nvSpPr>
        <p:spPr>
          <a:xfrm rot="20722228" flipH="1">
            <a:off x="585943" y="4591389"/>
            <a:ext cx="2743200" cy="1371601"/>
          </a:xfrm>
          <a:prstGeom prst="curvedUpArrow">
            <a:avLst/>
          </a:prstGeom>
          <a:gradFill flip="none" rotWithShape="1">
            <a:gsLst>
              <a:gs pos="0">
                <a:srgbClr val="00B050"/>
              </a:gs>
              <a:gs pos="50000">
                <a:srgbClr val="FFFF00">
                  <a:tint val="44500"/>
                  <a:satMod val="160000"/>
                </a:srgbClr>
              </a:gs>
              <a:gs pos="100000">
                <a:srgbClr val="FFFF00">
                  <a:tint val="23500"/>
                  <a:satMod val="16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urved Down Arrow 13"/>
          <p:cNvSpPr/>
          <p:nvPr/>
        </p:nvSpPr>
        <p:spPr>
          <a:xfrm rot="1471849" flipV="1">
            <a:off x="5761016" y="4446679"/>
            <a:ext cx="2743200" cy="1450100"/>
          </a:xfrm>
          <a:prstGeom prst="curvedDownArrow">
            <a:avLst/>
          </a:prstGeom>
          <a:gradFill flip="none" rotWithShape="1">
            <a:gsLst>
              <a:gs pos="0">
                <a:srgbClr val="00B050"/>
              </a:gs>
              <a:gs pos="50000">
                <a:srgbClr val="FFFF00">
                  <a:tint val="44500"/>
                  <a:satMod val="160000"/>
                </a:srgbClr>
              </a:gs>
              <a:gs pos="100000">
                <a:srgbClr val="FFFF00">
                  <a:tint val="23500"/>
                  <a:satMod val="160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914400" y="1828800"/>
            <a:ext cx="7315200" cy="3657600"/>
          </a:xfrm>
          <a:prstGeom prst="ellipse">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path path="circle">
              <a:fillToRect l="50000" t="50000" r="50000" b="50000"/>
            </a:path>
            <a:tileRect/>
          </a:gra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3048000"/>
            <a:ext cx="9144000" cy="838200"/>
          </a:xfrm>
        </p:spPr>
        <p:txBody>
          <a:bodyPr>
            <a:noAutofit/>
          </a:bodyPr>
          <a:lstStyle/>
          <a:p>
            <a:pPr algn="ctr"/>
            <a:r>
              <a:rPr lang="en-US" sz="3500" b="1" dirty="0">
                <a:solidFill>
                  <a:srgbClr val="FF0000"/>
                </a:solidFill>
                <a:latin typeface="Cooper Std Black" pitchFamily="18" charset="0"/>
                <a:cs typeface="Times New Roman" pitchFamily="18" charset="0"/>
              </a:rPr>
              <a:t>LET US</a:t>
            </a:r>
            <a:br>
              <a:rPr lang="en-US" sz="3500" b="1" dirty="0">
                <a:solidFill>
                  <a:srgbClr val="FF0000"/>
                </a:solidFill>
                <a:latin typeface="Cooper Std Black" pitchFamily="18" charset="0"/>
                <a:cs typeface="Times New Roman" pitchFamily="18" charset="0"/>
              </a:rPr>
            </a:br>
            <a:r>
              <a:rPr lang="en-US" sz="3500" b="1" dirty="0">
                <a:solidFill>
                  <a:srgbClr val="FF0000"/>
                </a:solidFill>
                <a:latin typeface="Cooper Std Black" pitchFamily="18" charset="0"/>
                <a:cs typeface="Times New Roman" pitchFamily="18" charset="0"/>
              </a:rPr>
              <a:t>READ AND MEDITATE </a:t>
            </a:r>
            <a:br>
              <a:rPr lang="en-US" sz="3500" b="1" dirty="0">
                <a:solidFill>
                  <a:srgbClr val="FF0000"/>
                </a:solidFill>
                <a:latin typeface="Cooper Std Black" pitchFamily="18" charset="0"/>
                <a:cs typeface="Times New Roman" pitchFamily="18" charset="0"/>
              </a:rPr>
            </a:br>
            <a:r>
              <a:rPr lang="en-US" sz="3500" b="1" dirty="0">
                <a:solidFill>
                  <a:srgbClr val="FF0000"/>
                </a:solidFill>
                <a:latin typeface="Cooper Std Black" pitchFamily="18" charset="0"/>
                <a:cs typeface="Times New Roman" pitchFamily="18" charset="0"/>
              </a:rPr>
              <a:t>THE WORD OF GOD</a:t>
            </a:r>
            <a:r>
              <a:rPr lang="en-US" sz="3500" b="1" dirty="0">
                <a:solidFill>
                  <a:srgbClr val="FF00FF"/>
                </a:solidFill>
                <a:latin typeface="Cooper Std Black" pitchFamily="18" charset="0"/>
                <a:cs typeface="Times New Roman" pitchFamily="18" charset="0"/>
              </a:rPr>
              <a:t/>
            </a:r>
            <a:br>
              <a:rPr lang="en-US" sz="3500" b="1" dirty="0">
                <a:solidFill>
                  <a:srgbClr val="FF00FF"/>
                </a:solidFill>
                <a:latin typeface="Cooper Std Black" pitchFamily="18" charset="0"/>
                <a:cs typeface="Times New Roman" pitchFamily="18" charset="0"/>
              </a:rPr>
            </a:br>
            <a:endParaRPr lang="en-US" sz="3500" b="1" dirty="0">
              <a:solidFill>
                <a:srgbClr val="FF00FF"/>
              </a:solidFill>
              <a:latin typeface="Cooper Std Black" pitchFamily="18" charset="0"/>
              <a:cs typeface="Times New Roman" pitchFamily="18" charset="0"/>
            </a:endParaRPr>
          </a:p>
        </p:txBody>
      </p:sp>
      <p:sp>
        <p:nvSpPr>
          <p:cNvPr id="5" name="Content Placeholder 2"/>
          <p:cNvSpPr>
            <a:spLocks noGrp="1"/>
          </p:cNvSpPr>
          <p:nvPr>
            <p:ph idx="1"/>
          </p:nvPr>
        </p:nvSpPr>
        <p:spPr>
          <a:xfrm>
            <a:off x="228600" y="4343400"/>
            <a:ext cx="8686800" cy="533400"/>
          </a:xfrm>
        </p:spPr>
        <p:txBody>
          <a:bodyPr>
            <a:noAutofit/>
          </a:bodyPr>
          <a:lstStyle/>
          <a:p>
            <a:pPr algn="ctr">
              <a:buNone/>
            </a:pPr>
            <a:r>
              <a:rPr lang="pt-BR" sz="3000" b="1" dirty="0">
                <a:solidFill>
                  <a:schemeClr val="tx1"/>
                </a:solidFill>
                <a:latin typeface="Arial Narrow" pitchFamily="34" charset="0"/>
                <a:cs typeface="Times New Roman" pitchFamily="18" charset="0"/>
              </a:rPr>
              <a:t> (Heb. 10 : 1 - 15)</a:t>
            </a:r>
            <a:endParaRPr lang="en-US" sz="3000" b="1" dirty="0">
              <a:solidFill>
                <a:schemeClr val="tx1"/>
              </a:solidFill>
              <a:latin typeface="Arial Narrow" pitchFamily="34" charset="0"/>
              <a:cs typeface="Times New Roman" pitchFamily="18"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381000" y="1600200"/>
            <a:ext cx="8382000" cy="4572000"/>
          </a:xfrm>
          <a:prstGeom prst="ellipse">
            <a:avLst/>
          </a:prstGeom>
          <a:solidFill>
            <a:schemeClr val="bg1"/>
          </a:solidFill>
          <a:ln>
            <a:solidFill>
              <a:srgbClr val="66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667000"/>
            <a:ext cx="9144000" cy="838200"/>
          </a:xfrm>
        </p:spPr>
        <p:txBody>
          <a:bodyPr>
            <a:noAutofit/>
          </a:bodyPr>
          <a:lstStyle/>
          <a:p>
            <a:pPr algn="ctr"/>
            <a:r>
              <a:rPr lang="en-US" sz="3500" b="1" dirty="0">
                <a:solidFill>
                  <a:srgbClr val="00B0F0"/>
                </a:solidFill>
                <a:latin typeface="Cooper Std Black" pitchFamily="18" charset="0"/>
                <a:cs typeface="Times New Roman" pitchFamily="18" charset="0"/>
              </a:rPr>
              <a:t>A Verse to Remember</a:t>
            </a:r>
          </a:p>
        </p:txBody>
      </p:sp>
      <p:sp>
        <p:nvSpPr>
          <p:cNvPr id="5" name="Content Placeholder 2"/>
          <p:cNvSpPr>
            <a:spLocks noGrp="1"/>
          </p:cNvSpPr>
          <p:nvPr>
            <p:ph idx="1"/>
          </p:nvPr>
        </p:nvSpPr>
        <p:spPr>
          <a:xfrm>
            <a:off x="685800" y="3733800"/>
            <a:ext cx="7696200" cy="1981200"/>
          </a:xfrm>
        </p:spPr>
        <p:txBody>
          <a:bodyPr>
            <a:noAutofit/>
          </a:bodyPr>
          <a:lstStyle/>
          <a:p>
            <a:pPr algn="ctr">
              <a:buNone/>
            </a:pPr>
            <a:r>
              <a:rPr lang="en-US" sz="3000" dirty="0">
                <a:solidFill>
                  <a:schemeClr val="tx1"/>
                </a:solidFill>
                <a:latin typeface="Arial Narrow" pitchFamily="34" charset="0"/>
                <a:cs typeface="Times New Roman" pitchFamily="18" charset="0"/>
              </a:rPr>
              <a:t>“….it is by God's will that we have been sanctified </a:t>
            </a:r>
          </a:p>
          <a:p>
            <a:pPr algn="ctr">
              <a:buNone/>
            </a:pPr>
            <a:r>
              <a:rPr lang="en-US" sz="3000" dirty="0">
                <a:solidFill>
                  <a:schemeClr val="tx1"/>
                </a:solidFill>
                <a:latin typeface="Arial Narrow" pitchFamily="34" charset="0"/>
                <a:cs typeface="Times New Roman" pitchFamily="18" charset="0"/>
              </a:rPr>
              <a:t>through the offering of the body of Jesus Christ once and for all” (Heb. 10:10).</a:t>
            </a:r>
          </a:p>
        </p:txBody>
      </p:sp>
      <p:sp>
        <p:nvSpPr>
          <p:cNvPr id="7" name="5-Point Star 6"/>
          <p:cNvSpPr/>
          <p:nvPr/>
        </p:nvSpPr>
        <p:spPr>
          <a:xfrm>
            <a:off x="1143000" y="1981200"/>
            <a:ext cx="914400" cy="914400"/>
          </a:xfrm>
          <a:prstGeom prst="star5">
            <a:avLst/>
          </a:prstGeom>
          <a:solidFill>
            <a:srgbClr val="6600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5-Point Star 7"/>
          <p:cNvSpPr/>
          <p:nvPr/>
        </p:nvSpPr>
        <p:spPr>
          <a:xfrm>
            <a:off x="1905000" y="1600200"/>
            <a:ext cx="914400" cy="914400"/>
          </a:xfrm>
          <a:prstGeom prst="star5">
            <a:avLst/>
          </a:prstGeom>
          <a:solidFill>
            <a:srgbClr val="6600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5-Point Star 8"/>
          <p:cNvSpPr/>
          <p:nvPr/>
        </p:nvSpPr>
        <p:spPr>
          <a:xfrm>
            <a:off x="2590800" y="1295400"/>
            <a:ext cx="914400" cy="914400"/>
          </a:xfrm>
          <a:prstGeom prst="star5">
            <a:avLst/>
          </a:prstGeom>
          <a:solidFill>
            <a:srgbClr val="6600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5-Point Star 9"/>
          <p:cNvSpPr/>
          <p:nvPr/>
        </p:nvSpPr>
        <p:spPr>
          <a:xfrm>
            <a:off x="3429000" y="1143000"/>
            <a:ext cx="914400" cy="914400"/>
          </a:xfrm>
          <a:prstGeom prst="star5">
            <a:avLst/>
          </a:prstGeom>
          <a:solidFill>
            <a:srgbClr val="6600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6200" y="1981200"/>
            <a:ext cx="8991600" cy="3581400"/>
          </a:xfrm>
          <a:prstGeom prst="rect">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209800"/>
            <a:ext cx="9144000" cy="838200"/>
          </a:xfrm>
        </p:spPr>
        <p:txBody>
          <a:bodyPr>
            <a:normAutofit/>
          </a:bodyPr>
          <a:lstStyle/>
          <a:p>
            <a:pPr algn="ctr"/>
            <a:r>
              <a:rPr lang="en-US" sz="3500" b="1" dirty="0">
                <a:solidFill>
                  <a:srgbClr val="7030A0"/>
                </a:solidFill>
                <a:latin typeface="Cooper Std Black" pitchFamily="18" charset="0"/>
                <a:cs typeface="Times New Roman" pitchFamily="18" charset="0"/>
              </a:rPr>
              <a:t>Let us Pray</a:t>
            </a:r>
          </a:p>
        </p:txBody>
      </p:sp>
      <p:sp>
        <p:nvSpPr>
          <p:cNvPr id="5" name="Content Placeholder 2"/>
          <p:cNvSpPr>
            <a:spLocks noGrp="1"/>
          </p:cNvSpPr>
          <p:nvPr>
            <p:ph idx="1"/>
          </p:nvPr>
        </p:nvSpPr>
        <p:spPr>
          <a:xfrm>
            <a:off x="0" y="3352800"/>
            <a:ext cx="7162800" cy="1143000"/>
          </a:xfrm>
        </p:spPr>
        <p:txBody>
          <a:bodyPr>
            <a:noAutofit/>
          </a:bodyPr>
          <a:lstStyle/>
          <a:p>
            <a:pPr algn="ctr">
              <a:buNone/>
            </a:pPr>
            <a:r>
              <a:rPr lang="en-US" sz="3000" dirty="0">
                <a:solidFill>
                  <a:schemeClr val="tx1"/>
                </a:solidFill>
                <a:latin typeface="Arial Narrow" pitchFamily="34" charset="0"/>
                <a:cs typeface="Times New Roman" pitchFamily="18" charset="0"/>
              </a:rPr>
              <a:t>Jesus, the divine lamb, who is broken for us on the altar, we praise you, singing 'Holy, Holy, Holy, in the company of the angels.</a:t>
            </a:r>
          </a:p>
        </p:txBody>
      </p:sp>
      <p:pic>
        <p:nvPicPr>
          <p:cNvPr id="2" name="Picture 2" descr="C:\Users\user\Desktop\Bitmap in Lesson1.cdr.jpg"/>
          <p:cNvPicPr>
            <a:picLocks noChangeAspect="1" noChangeArrowheads="1"/>
          </p:cNvPicPr>
          <p:nvPr/>
        </p:nvPicPr>
        <p:blipFill>
          <a:blip r:embed="rId2" cstate="print"/>
          <a:srcRect/>
          <a:stretch>
            <a:fillRect/>
          </a:stretch>
        </p:blipFill>
        <p:spPr bwMode="auto">
          <a:xfrm>
            <a:off x="6934200" y="2133600"/>
            <a:ext cx="2038485" cy="3200400"/>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52400" y="2514600"/>
            <a:ext cx="8763000" cy="2743200"/>
          </a:xfrm>
          <a:prstGeom prst="rect">
            <a:avLst/>
          </a:prstGeom>
          <a:solidFill>
            <a:srgbClr val="CCFF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667000"/>
            <a:ext cx="9144000" cy="990600"/>
          </a:xfrm>
        </p:spPr>
        <p:txBody>
          <a:bodyPr>
            <a:noAutofit/>
          </a:bodyPr>
          <a:lstStyle/>
          <a:p>
            <a:pPr algn="ctr"/>
            <a:r>
              <a:rPr lang="en-US" sz="3500" b="1" dirty="0">
                <a:solidFill>
                  <a:srgbClr val="FF00FF"/>
                </a:solidFill>
                <a:latin typeface="Cooper Std Black" pitchFamily="18" charset="0"/>
                <a:cs typeface="Times New Roman" pitchFamily="18" charset="0"/>
              </a:rPr>
              <a:t>My Resolution</a:t>
            </a:r>
            <a:endParaRPr lang="en-US" sz="3500" dirty="0">
              <a:solidFill>
                <a:srgbClr val="FF00FF"/>
              </a:solidFill>
              <a:latin typeface="Cooper Std Black" pitchFamily="18" charset="0"/>
              <a:cs typeface="Times New Roman" pitchFamily="18" charset="0"/>
            </a:endParaRPr>
          </a:p>
        </p:txBody>
      </p:sp>
      <p:sp>
        <p:nvSpPr>
          <p:cNvPr id="5" name="Content Placeholder 2"/>
          <p:cNvSpPr>
            <a:spLocks noGrp="1"/>
          </p:cNvSpPr>
          <p:nvPr>
            <p:ph idx="1"/>
          </p:nvPr>
        </p:nvSpPr>
        <p:spPr>
          <a:xfrm>
            <a:off x="914400" y="3733800"/>
            <a:ext cx="7315200" cy="1295400"/>
          </a:xfrm>
        </p:spPr>
        <p:txBody>
          <a:bodyPr>
            <a:noAutofit/>
          </a:bodyPr>
          <a:lstStyle/>
          <a:p>
            <a:pPr marL="0" indent="0" algn="ctr">
              <a:buNone/>
            </a:pPr>
            <a:r>
              <a:rPr lang="en-US" sz="3000" dirty="0">
                <a:solidFill>
                  <a:schemeClr val="tx1"/>
                </a:solidFill>
                <a:latin typeface="Arial Narrow" pitchFamily="34" charset="0"/>
                <a:cs typeface="Times New Roman" pitchFamily="18" charset="0"/>
              </a:rPr>
              <a:t>I will offer my life as a sacrifice together with the sacrifice by Jesus.</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6200" y="1676400"/>
            <a:ext cx="8991600" cy="3505200"/>
          </a:xfrm>
          <a:prstGeom prst="rect">
            <a:avLst/>
          </a:prstGeom>
          <a:gradFill flip="none" rotWithShape="1">
            <a:gsLst>
              <a:gs pos="0">
                <a:schemeClr val="bg2">
                  <a:lumMod val="75000"/>
                  <a:tint val="66000"/>
                  <a:satMod val="160000"/>
                </a:schemeClr>
              </a:gs>
              <a:gs pos="50000">
                <a:schemeClr val="bg2">
                  <a:lumMod val="75000"/>
                  <a:tint val="44500"/>
                  <a:satMod val="160000"/>
                </a:schemeClr>
              </a:gs>
              <a:gs pos="100000">
                <a:schemeClr val="bg2">
                  <a:lumMod val="75000"/>
                  <a:tint val="23500"/>
                  <a:satMod val="160000"/>
                </a:schemeClr>
              </a:gs>
            </a:gsLst>
            <a:lin ang="8100000" scaled="1"/>
            <a:tileRect/>
          </a:gra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057400"/>
            <a:ext cx="9144000" cy="838200"/>
          </a:xfrm>
        </p:spPr>
        <p:txBody>
          <a:bodyPr>
            <a:noAutofit/>
          </a:bodyPr>
          <a:lstStyle/>
          <a:p>
            <a:pPr algn="ctr"/>
            <a:r>
              <a:rPr lang="en-US" sz="3500" b="1" dirty="0">
                <a:solidFill>
                  <a:srgbClr val="00B0F0"/>
                </a:solidFill>
                <a:latin typeface="Cooper Std Black" pitchFamily="18" charset="0"/>
                <a:cs typeface="Times New Roman" pitchFamily="18" charset="0"/>
              </a:rPr>
              <a:t>Teachings of the Fathers of the Church </a:t>
            </a:r>
            <a:endParaRPr lang="en-US" sz="3500" dirty="0">
              <a:solidFill>
                <a:srgbClr val="00B0F0"/>
              </a:solidFill>
              <a:latin typeface="Cooper Std Black" pitchFamily="18" charset="0"/>
              <a:cs typeface="Times New Roman" pitchFamily="18" charset="0"/>
            </a:endParaRPr>
          </a:p>
        </p:txBody>
      </p:sp>
      <p:sp>
        <p:nvSpPr>
          <p:cNvPr id="5" name="Content Placeholder 2"/>
          <p:cNvSpPr>
            <a:spLocks noGrp="1"/>
          </p:cNvSpPr>
          <p:nvPr>
            <p:ph idx="1"/>
          </p:nvPr>
        </p:nvSpPr>
        <p:spPr>
          <a:xfrm>
            <a:off x="76200" y="3048000"/>
            <a:ext cx="8991600" cy="914400"/>
          </a:xfrm>
        </p:spPr>
        <p:txBody>
          <a:bodyPr>
            <a:noAutofit/>
          </a:bodyPr>
          <a:lstStyle/>
          <a:p>
            <a:pPr algn="ctr">
              <a:buNone/>
            </a:pPr>
            <a:r>
              <a:rPr lang="en-US" sz="3000" dirty="0">
                <a:solidFill>
                  <a:schemeClr val="tx1"/>
                </a:solidFill>
                <a:latin typeface="Arial Narrow" pitchFamily="34" charset="0"/>
                <a:cs typeface="Times New Roman" pitchFamily="18" charset="0"/>
              </a:rPr>
              <a:t>When water is mixed with wine in the chalice, the worshipping community unites with Christ; thus the group of the faithful unites with the one on whom they placed </a:t>
            </a:r>
          </a:p>
          <a:p>
            <a:pPr algn="ctr">
              <a:buNone/>
            </a:pPr>
            <a:r>
              <a:rPr lang="en-US" sz="3000" dirty="0">
                <a:solidFill>
                  <a:schemeClr val="tx1"/>
                </a:solidFill>
                <a:latin typeface="Arial Narrow" pitchFamily="34" charset="0"/>
                <a:cs typeface="Times New Roman" pitchFamily="18" charset="0"/>
              </a:rPr>
              <a:t>their trust. (St. Cyprian)</a:t>
            </a:r>
          </a:p>
        </p:txBody>
      </p:sp>
      <p:sp>
        <p:nvSpPr>
          <p:cNvPr id="16" name="Sun 15"/>
          <p:cNvSpPr/>
          <p:nvPr/>
        </p:nvSpPr>
        <p:spPr>
          <a:xfrm>
            <a:off x="4114800" y="5181600"/>
            <a:ext cx="914400" cy="914400"/>
          </a:xfrm>
          <a:prstGeom prst="sun">
            <a:avLst>
              <a:gd name="adj" fmla="val 25000"/>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un 16"/>
          <p:cNvSpPr/>
          <p:nvPr/>
        </p:nvSpPr>
        <p:spPr>
          <a:xfrm>
            <a:off x="4114800" y="762000"/>
            <a:ext cx="914400" cy="914400"/>
          </a:xfrm>
          <a:prstGeom prst="sun">
            <a:avLst>
              <a:gd name="adj" fmla="val 25000"/>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1066800"/>
            <a:ext cx="9144000" cy="53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914400"/>
            <a:ext cx="9144000" cy="838200"/>
          </a:xfrm>
        </p:spPr>
        <p:txBody>
          <a:bodyPr>
            <a:normAutofit/>
          </a:bodyPr>
          <a:lstStyle/>
          <a:p>
            <a:pPr algn="ctr"/>
            <a:r>
              <a:rPr lang="en-US" sz="3500" b="1" dirty="0">
                <a:solidFill>
                  <a:srgbClr val="FF00FF"/>
                </a:solidFill>
                <a:latin typeface="Cooper Std Black" pitchFamily="18" charset="0"/>
                <a:cs typeface="Times New Roman" pitchFamily="18" charset="0"/>
              </a:rPr>
              <a:t>Questions</a:t>
            </a:r>
          </a:p>
        </p:txBody>
      </p:sp>
      <p:sp>
        <p:nvSpPr>
          <p:cNvPr id="5" name="Content Placeholder 2"/>
          <p:cNvSpPr>
            <a:spLocks noGrp="1"/>
          </p:cNvSpPr>
          <p:nvPr>
            <p:ph idx="1"/>
          </p:nvPr>
        </p:nvSpPr>
        <p:spPr>
          <a:xfrm>
            <a:off x="381000" y="2057400"/>
            <a:ext cx="8382000" cy="1447800"/>
          </a:xfrm>
        </p:spPr>
        <p:txBody>
          <a:bodyPr>
            <a:noAutofit/>
          </a:bodyPr>
          <a:lstStyle/>
          <a:p>
            <a:pPr marL="347663" indent="-347663" algn="just">
              <a:buNone/>
            </a:pPr>
            <a:r>
              <a:rPr lang="en-US" sz="2900" dirty="0">
                <a:solidFill>
                  <a:schemeClr val="tx1"/>
                </a:solidFill>
                <a:latin typeface="Arial Narrow" pitchFamily="34" charset="0"/>
                <a:cs typeface="Times New Roman" pitchFamily="18" charset="0"/>
              </a:rPr>
              <a:t>1.	When we participate in anaphora, what are we sharing in?</a:t>
            </a:r>
          </a:p>
          <a:p>
            <a:pPr marL="347663" indent="-347663" algn="just">
              <a:buNone/>
            </a:pPr>
            <a:r>
              <a:rPr lang="en-US" sz="2900" dirty="0">
                <a:solidFill>
                  <a:schemeClr val="tx1"/>
                </a:solidFill>
                <a:latin typeface="Arial Narrow" pitchFamily="34" charset="0"/>
                <a:cs typeface="Times New Roman" pitchFamily="18" charset="0"/>
              </a:rPr>
              <a:t>2.	What do we commemorate during the preparation of gifts?</a:t>
            </a:r>
          </a:p>
          <a:p>
            <a:pPr marL="347663" indent="-347663" algn="just">
              <a:buNone/>
            </a:pPr>
            <a:r>
              <a:rPr lang="en-US" sz="2900" dirty="0">
                <a:solidFill>
                  <a:schemeClr val="tx1"/>
                </a:solidFill>
                <a:latin typeface="Arial Narrow" pitchFamily="34" charset="0"/>
                <a:cs typeface="Times New Roman" pitchFamily="18" charset="0"/>
              </a:rPr>
              <a:t>3.	What are the rituals performed during the  hymn of the mysteries? Also give their symbolic meanings.</a:t>
            </a:r>
          </a:p>
          <a:p>
            <a:pPr marL="347663" indent="-347663" algn="just">
              <a:buNone/>
            </a:pPr>
            <a:r>
              <a:rPr lang="en-US" sz="2900" dirty="0">
                <a:solidFill>
                  <a:schemeClr val="tx1"/>
                </a:solidFill>
                <a:latin typeface="Arial Narrow" pitchFamily="34" charset="0"/>
                <a:cs typeface="Times New Roman" pitchFamily="18" charset="0"/>
              </a:rPr>
              <a:t>4.	How many </a:t>
            </a:r>
            <a:r>
              <a:rPr lang="en-US" sz="2900" dirty="0" err="1">
                <a:solidFill>
                  <a:schemeClr val="tx1"/>
                </a:solidFill>
                <a:latin typeface="Arial Narrow" pitchFamily="34" charset="0"/>
                <a:cs typeface="Times New Roman" pitchFamily="18" charset="0"/>
              </a:rPr>
              <a:t>anaphoras</a:t>
            </a:r>
            <a:r>
              <a:rPr lang="en-US" sz="2900" dirty="0">
                <a:solidFill>
                  <a:schemeClr val="tx1"/>
                </a:solidFill>
                <a:latin typeface="Arial Narrow" pitchFamily="34" charset="0"/>
                <a:cs typeface="Times New Roman" pitchFamily="18" charset="0"/>
              </a:rPr>
              <a:t> are there in East Syrian liturgy? Name them.</a:t>
            </a:r>
          </a:p>
          <a:p>
            <a:pPr marL="347663" indent="-347663" algn="just">
              <a:buNone/>
            </a:pPr>
            <a:r>
              <a:rPr lang="en-US" sz="2900" dirty="0">
                <a:solidFill>
                  <a:schemeClr val="tx1"/>
                </a:solidFill>
                <a:latin typeface="Arial Narrow" pitchFamily="34" charset="0"/>
                <a:cs typeface="Times New Roman" pitchFamily="18" charset="0"/>
              </a:rPr>
              <a:t>5.	What are the actions of the Holy Spirit mentioned in the invocation  to the Holy Spirit in our Qurbana?</a:t>
            </a:r>
          </a:p>
        </p:txBody>
      </p:sp>
      <p:sp>
        <p:nvSpPr>
          <p:cNvPr id="7" name="Rectangle 6"/>
          <p:cNvSpPr/>
          <p:nvPr/>
        </p:nvSpPr>
        <p:spPr>
          <a:xfrm>
            <a:off x="0" y="1295400"/>
            <a:ext cx="2743200" cy="152400"/>
          </a:xfrm>
          <a:prstGeom prst="rect">
            <a:avLst/>
          </a:prstGeom>
          <a:gradFill flip="none" rotWithShape="1">
            <a:gsLst>
              <a:gs pos="0">
                <a:srgbClr val="FF9900"/>
              </a:gs>
              <a:gs pos="50000">
                <a:srgbClr val="FFFF00">
                  <a:tint val="44500"/>
                  <a:satMod val="160000"/>
                </a:srgbClr>
              </a:gs>
              <a:gs pos="100000">
                <a:srgbClr val="FFFF00">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rot="10800000">
            <a:off x="6400800" y="1295400"/>
            <a:ext cx="2743200" cy="152400"/>
          </a:xfrm>
          <a:prstGeom prst="rect">
            <a:avLst/>
          </a:prstGeom>
          <a:gradFill flip="none" rotWithShape="1">
            <a:gsLst>
              <a:gs pos="0">
                <a:srgbClr val="FF9900"/>
              </a:gs>
              <a:gs pos="50000">
                <a:srgbClr val="FFFF00">
                  <a:tint val="44500"/>
                  <a:satMod val="160000"/>
                </a:srgbClr>
              </a:gs>
              <a:gs pos="100000">
                <a:srgbClr val="FFFF00">
                  <a:tint val="23500"/>
                  <a:satMod val="160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9"/>
          <p:cNvGrpSpPr/>
          <p:nvPr/>
        </p:nvGrpSpPr>
        <p:grpSpPr>
          <a:xfrm>
            <a:off x="0" y="6400800"/>
            <a:ext cx="9144000" cy="152401"/>
            <a:chOff x="0" y="6553198"/>
            <a:chExt cx="9144000" cy="152401"/>
          </a:xfrm>
        </p:grpSpPr>
        <p:sp>
          <p:nvSpPr>
            <p:cNvPr id="6" name="Rectangle 5"/>
            <p:cNvSpPr/>
            <p:nvPr/>
          </p:nvSpPr>
          <p:spPr>
            <a:xfrm>
              <a:off x="0" y="6553198"/>
              <a:ext cx="4572000" cy="152401"/>
            </a:xfrm>
            <a:prstGeom prst="rect">
              <a:avLst/>
            </a:prstGeom>
            <a:gradFill flip="none" rotWithShape="1">
              <a:gsLst>
                <a:gs pos="0">
                  <a:srgbClr val="FF9900"/>
                </a:gs>
                <a:gs pos="50000">
                  <a:srgbClr val="FFFF00">
                    <a:tint val="44500"/>
                    <a:satMod val="160000"/>
                  </a:srgbClr>
                </a:gs>
                <a:gs pos="100000">
                  <a:srgbClr val="FFFF00">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rot="10800000">
              <a:off x="4572000" y="6553199"/>
              <a:ext cx="4572000" cy="152399"/>
            </a:xfrm>
            <a:prstGeom prst="rect">
              <a:avLst/>
            </a:prstGeom>
            <a:gradFill flip="none" rotWithShape="1">
              <a:gsLst>
                <a:gs pos="0">
                  <a:srgbClr val="FF9900"/>
                </a:gs>
                <a:gs pos="50000">
                  <a:srgbClr val="FFFF00">
                    <a:tint val="44500"/>
                    <a:satMod val="160000"/>
                  </a:srgbClr>
                </a:gs>
                <a:gs pos="100000">
                  <a:srgbClr val="FFFF00">
                    <a:tint val="23500"/>
                    <a:satMod val="160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p:cTn id="19"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p:cTn id="25"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 calcmode="lin" valueType="num">
                                      <p:cBhvr>
                                        <p:cTn id="31"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5">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 calcmode="lin" valueType="num">
                                      <p:cBhvr>
                                        <p:cTn id="37"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38" dur="500" fill="hold"/>
                                        <p:tgtEl>
                                          <p:spTgt spid="5">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076" name="Picture 4" descr="C:\Users\user\Desktop\vadafone\G_Multi01.gif"/>
          <p:cNvPicPr>
            <a:picLocks noChangeAspect="1" noChangeArrowheads="1" noCrop="1"/>
          </p:cNvPicPr>
          <p:nvPr/>
        </p:nvPicPr>
        <p:blipFill>
          <a:blip r:embed="rId2" cstate="print"/>
          <a:srcRect/>
          <a:stretch>
            <a:fillRect/>
          </a:stretch>
        </p:blipFill>
        <p:spPr bwMode="auto">
          <a:xfrm>
            <a:off x="1828800" y="1600200"/>
            <a:ext cx="5410200" cy="3657600"/>
          </a:xfrm>
          <a:prstGeom prst="rect">
            <a:avLst/>
          </a:prstGeom>
          <a:noFill/>
        </p:spPr>
      </p:pic>
      <p:pic>
        <p:nvPicPr>
          <p:cNvPr id="9" name="Picture 2" descr="C:\Users\user\Desktop\SMCC PHOTO\Candle-06-june.gif"/>
          <p:cNvPicPr>
            <a:picLocks noChangeAspect="1" noChangeArrowheads="1" noCrop="1"/>
          </p:cNvPicPr>
          <p:nvPr/>
        </p:nvPicPr>
        <p:blipFill>
          <a:blip r:embed="rId3" cstate="print"/>
          <a:srcRect/>
          <a:stretch>
            <a:fillRect/>
          </a:stretch>
        </p:blipFill>
        <p:spPr bwMode="auto">
          <a:xfrm>
            <a:off x="3810000" y="1357544"/>
            <a:ext cx="1524000" cy="2071456"/>
          </a:xfrm>
          <a:prstGeom prst="rect">
            <a:avLst/>
          </a:prstGeom>
          <a:noFill/>
        </p:spPr>
      </p:pic>
      <p:sp>
        <p:nvSpPr>
          <p:cNvPr id="5" name="Rectangle 4"/>
          <p:cNvSpPr/>
          <p:nvPr/>
        </p:nvSpPr>
        <p:spPr>
          <a:xfrm>
            <a:off x="914400" y="4343400"/>
            <a:ext cx="7315200" cy="1246495"/>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Cooper Std Black" pitchFamily="18" charset="0"/>
              </a:rPr>
              <a:t>Thank </a:t>
            </a:r>
            <a:r>
              <a:rPr lang="en-US" sz="7500" b="1" dirty="0">
                <a:ln w="11430">
                  <a:solidFill>
                    <a:srgbClr val="FF0000"/>
                  </a:solidFill>
                </a:ln>
                <a:solidFill>
                  <a:srgbClr val="FFFF00"/>
                </a:solidFill>
                <a:effectLst>
                  <a:outerShdw blurRad="80000" dist="40000" dir="5040000" algn="tl">
                    <a:srgbClr val="000000">
                      <a:alpha val="30000"/>
                    </a:srgbClr>
                  </a:outerShdw>
                </a:effectLst>
                <a:latin typeface="Cooper Std Black" pitchFamily="18" charset="0"/>
              </a:rPr>
              <a:t>you</a:t>
            </a:r>
            <a:endPar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Cooper Std Black" pitchFamily="18" charset="0"/>
            </a:endParaRPr>
          </a:p>
        </p:txBody>
      </p:sp>
      <p:pic>
        <p:nvPicPr>
          <p:cNvPr id="14" name="Picture 8" descr="mobile 032"/>
          <p:cNvPicPr>
            <a:picLocks noChangeAspect="1" noChangeArrowheads="1" noCrop="1"/>
          </p:cNvPicPr>
          <p:nvPr/>
        </p:nvPicPr>
        <p:blipFill>
          <a:blip r:embed="rId4" cstate="print"/>
          <a:srcRect/>
          <a:stretch>
            <a:fillRect/>
          </a:stretch>
        </p:blipFill>
        <p:spPr bwMode="auto">
          <a:xfrm rot="19266774">
            <a:off x="3962138" y="3504262"/>
            <a:ext cx="1257057" cy="928432"/>
          </a:xfrm>
          <a:prstGeom prst="rect">
            <a:avLst/>
          </a:prstGeom>
          <a:noFill/>
          <a:ln w="9525">
            <a:noFill/>
            <a:miter lim="800000"/>
            <a:headEnd/>
            <a:tailEnd/>
          </a:ln>
        </p:spPr>
      </p:pic>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par>
                                <p:cTn id="11" presetID="1" presetClass="path" presetSubtype="0" accel="50000" decel="50000" fill="hold" nodeType="withEffect">
                                  <p:stCondLst>
                                    <p:cond delay="0"/>
                                  </p:stCondLst>
                                  <p:childTnLst>
                                    <p:animMotion origin="layout" path="M 0 0  C 0.069 0  0.125 0.07467  0.125 0.16667  C 0.125 0.25867  0.069 0.33333  0 0.33333  C -0.069 0.33333  -0.125 0.25867  -0.125 0.16667  C -0.125 0.07467  -0.069 0  0 0  Z" pathEditMode="relative" ptsTypes="">
                                      <p:cBhvr>
                                        <p:cTn id="12" dur="2000" fill="hold"/>
                                        <p:tgtEl>
                                          <p:spTgt spid="14"/>
                                        </p:tgtEl>
                                        <p:attrNameLst>
                                          <p:attrName>ppt_x</p:attrName>
                                          <p:attrName>ppt_y</p:attrName>
                                        </p:attrNameLst>
                                      </p:cBhvr>
                                    </p:animMotion>
                                  </p:childTnLst>
                                </p:cTn>
                              </p:par>
                            </p:childTnLst>
                          </p:cTn>
                        </p:par>
                        <p:par>
                          <p:cTn id="13" fill="hold">
                            <p:stCondLst>
                              <p:cond delay="2000"/>
                            </p:stCondLst>
                            <p:childTnLst>
                              <p:par>
                                <p:cTn id="14" presetID="26" presetClass="emph" presetSubtype="0" fill="hold" grpId="1" nodeType="afterEffect">
                                  <p:stCondLst>
                                    <p:cond delay="0"/>
                                  </p:stCondLst>
                                  <p:iterate type="lt">
                                    <p:tmPct val="0"/>
                                  </p:iterate>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228600" y="4304943"/>
            <a:ext cx="8686800" cy="2400657"/>
          </a:xfrm>
          <a:prstGeom prst="rect">
            <a:avLst/>
          </a:prstGeom>
          <a:noFill/>
        </p:spPr>
        <p:txBody>
          <a:bodyPr wrap="square" rtlCol="0">
            <a:spAutoFit/>
          </a:bodyPr>
          <a:lstStyle/>
          <a:p>
            <a:pPr algn="just"/>
            <a:r>
              <a:rPr lang="en-US" sz="2500" dirty="0">
                <a:latin typeface="Arial Narrow" pitchFamily="34" charset="0"/>
                <a:cs typeface="Times New Roman" pitchFamily="18" charset="0"/>
              </a:rPr>
              <a:t>	</a:t>
            </a:r>
            <a:r>
              <a:rPr lang="en-US" sz="2500" dirty="0">
                <a:solidFill>
                  <a:srgbClr val="FF0000"/>
                </a:solidFill>
                <a:latin typeface="Arial Narrow" pitchFamily="34" charset="0"/>
                <a:cs typeface="Times New Roman" pitchFamily="18" charset="0"/>
              </a:rPr>
              <a:t>The holy Qurbana is a celebration of the mystery of redemption consummated in Jesus. Anaphora, the consecratory rite, makes us participate in the central events of the messianic mystery, namely, His passion, death and resurrection.</a:t>
            </a:r>
            <a:r>
              <a:rPr lang="en-US" sz="2500" dirty="0">
                <a:latin typeface="Arial Narrow" pitchFamily="34" charset="0"/>
                <a:cs typeface="Times New Roman" pitchFamily="18" charset="0"/>
              </a:rPr>
              <a:t> The preparatory service prior to anaphora helps us participate in the mysteries of the death and resurrection of Jesus.</a:t>
            </a:r>
          </a:p>
        </p:txBody>
      </p:sp>
      <p:pic>
        <p:nvPicPr>
          <p:cNvPr id="2" name="Picture 2" descr="C:\Users\user\Desktop\Bitmap in Lesson6.cdr.jpg"/>
          <p:cNvPicPr>
            <a:picLocks noChangeAspect="1" noChangeArrowheads="1"/>
          </p:cNvPicPr>
          <p:nvPr/>
        </p:nvPicPr>
        <p:blipFill>
          <a:blip r:embed="rId2" cstate="print">
            <a:lum contrast="40000"/>
          </a:blip>
          <a:srcRect/>
          <a:stretch>
            <a:fillRect/>
          </a:stretch>
        </p:blipFill>
        <p:spPr bwMode="auto">
          <a:xfrm>
            <a:off x="1482945" y="0"/>
            <a:ext cx="6137055" cy="4191000"/>
          </a:xfrm>
          <a:prstGeom prst="rect">
            <a:avLst/>
          </a:prstGeom>
          <a:noFill/>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4267200" y="1150977"/>
            <a:ext cx="4572000" cy="5478423"/>
          </a:xfrm>
          <a:prstGeom prst="rect">
            <a:avLst/>
          </a:prstGeom>
          <a:noFill/>
        </p:spPr>
        <p:txBody>
          <a:bodyPr wrap="square" rtlCol="0">
            <a:spAutoFit/>
          </a:bodyPr>
          <a:lstStyle/>
          <a:p>
            <a:pPr algn="just"/>
            <a:r>
              <a:rPr lang="en-US" sz="2500" dirty="0">
                <a:latin typeface="Arial Narrow" pitchFamily="34" charset="0"/>
                <a:cs typeface="Times New Roman" pitchFamily="18" charset="0"/>
              </a:rPr>
              <a:t>	This service is a preparation for anaphora, a celebration of the mysteries of the death and resurrection of Jesus. </a:t>
            </a:r>
            <a:r>
              <a:rPr lang="en-US" sz="2500" dirty="0">
                <a:solidFill>
                  <a:srgbClr val="FF0000"/>
                </a:solidFill>
                <a:latin typeface="Arial Narrow" pitchFamily="34" charset="0"/>
                <a:cs typeface="Times New Roman" pitchFamily="18" charset="0"/>
              </a:rPr>
              <a:t>There are two types of preparation: material and spiritual.</a:t>
            </a:r>
            <a:r>
              <a:rPr lang="en-US" sz="2500" dirty="0">
                <a:latin typeface="Arial Narrow" pitchFamily="34" charset="0"/>
                <a:cs typeface="Times New Roman" pitchFamily="18" charset="0"/>
              </a:rPr>
              <a:t> The preparation of the offerings for sacrifice, their deposition and covering them with the </a:t>
            </a:r>
            <a:r>
              <a:rPr lang="en-US" sz="2500" dirty="0" err="1">
                <a:latin typeface="Arial Narrow" pitchFamily="34" charset="0"/>
                <a:cs typeface="Times New Roman" pitchFamily="18" charset="0"/>
              </a:rPr>
              <a:t>sosappa</a:t>
            </a:r>
            <a:r>
              <a:rPr lang="en-US" sz="2500" dirty="0">
                <a:latin typeface="Arial Narrow" pitchFamily="34" charset="0"/>
                <a:cs typeface="Times New Roman" pitchFamily="18" charset="0"/>
              </a:rPr>
              <a:t> are the different elements of the material preparation. Dismissal of the unworthy, paying obeisance, washing of hands, the creed, the entry of the celebrant into the sanctuary are that of spiritual preparation.</a:t>
            </a:r>
          </a:p>
        </p:txBody>
      </p:sp>
      <p:sp>
        <p:nvSpPr>
          <p:cNvPr id="4" name="TextBox 3"/>
          <p:cNvSpPr txBox="1"/>
          <p:nvPr/>
        </p:nvSpPr>
        <p:spPr>
          <a:xfrm>
            <a:off x="0" y="207258"/>
            <a:ext cx="9144000" cy="630942"/>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PREPARATORY SERVICE</a:t>
            </a:r>
          </a:p>
        </p:txBody>
      </p:sp>
      <p:sp>
        <p:nvSpPr>
          <p:cNvPr id="5" name="Rectangle 4"/>
          <p:cNvSpPr/>
          <p:nvPr/>
        </p:nvSpPr>
        <p:spPr>
          <a:xfrm>
            <a:off x="152400" y="3657600"/>
            <a:ext cx="3962400" cy="2743200"/>
          </a:xfrm>
          <a:prstGeom prst="rect">
            <a:avLst/>
          </a:prstGeom>
          <a:solidFill>
            <a:schemeClr val="bg1"/>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152400" y="3941564"/>
            <a:ext cx="3962400" cy="2154436"/>
          </a:xfrm>
          <a:prstGeom prst="rect">
            <a:avLst/>
          </a:prstGeom>
          <a:noFill/>
        </p:spPr>
        <p:txBody>
          <a:bodyPr wrap="square" rtlCol="0">
            <a:spAutoFit/>
          </a:bodyPr>
          <a:lstStyle/>
          <a:p>
            <a:pPr algn="ctr"/>
            <a:r>
              <a:rPr lang="en-US" sz="3000" b="1" dirty="0">
                <a:solidFill>
                  <a:srgbClr val="FF0000"/>
                </a:solidFill>
                <a:latin typeface="Cooper Std Black" pitchFamily="18" charset="0"/>
                <a:ea typeface="Tahoma" pitchFamily="34" charset="0"/>
                <a:cs typeface="Times New Roman" pitchFamily="18" charset="0"/>
              </a:rPr>
              <a:t>ACTIVITY -1</a:t>
            </a:r>
          </a:p>
          <a:p>
            <a:pPr algn="ctr"/>
            <a:endParaRPr lang="en-US" sz="2000" b="1" dirty="0">
              <a:latin typeface="Times New Roman" pitchFamily="18" charset="0"/>
              <a:ea typeface="Tahoma" pitchFamily="34" charset="0"/>
              <a:cs typeface="Times New Roman" pitchFamily="18" charset="0"/>
            </a:endParaRPr>
          </a:p>
          <a:p>
            <a:pPr algn="ctr"/>
            <a:r>
              <a:rPr lang="en-US" sz="2100" dirty="0">
                <a:solidFill>
                  <a:srgbClr val="00B0F0"/>
                </a:solidFill>
                <a:latin typeface="Arial Narrow" pitchFamily="34" charset="0"/>
                <a:ea typeface="Tahoma" pitchFamily="34" charset="0"/>
                <a:cs typeface="Times New Roman" pitchFamily="18" charset="0"/>
              </a:rPr>
              <a:t>Make a chart of all the liturgical rites, highlighting their symbolic meanings, from the </a:t>
            </a:r>
            <a:r>
              <a:rPr lang="en-US" sz="2100" dirty="0" err="1">
                <a:solidFill>
                  <a:srgbClr val="00B0F0"/>
                </a:solidFill>
                <a:latin typeface="Arial Narrow" pitchFamily="34" charset="0"/>
                <a:ea typeface="Tahoma" pitchFamily="34" charset="0"/>
                <a:cs typeface="Times New Roman" pitchFamily="18" charset="0"/>
              </a:rPr>
              <a:t>Karozutha</a:t>
            </a:r>
            <a:r>
              <a:rPr lang="en-US" sz="2100" dirty="0">
                <a:solidFill>
                  <a:srgbClr val="00B0F0"/>
                </a:solidFill>
                <a:latin typeface="Arial Narrow" pitchFamily="34" charset="0"/>
                <a:ea typeface="Tahoma" pitchFamily="34" charset="0"/>
                <a:cs typeface="Times New Roman" pitchFamily="18" charset="0"/>
              </a:rPr>
              <a:t> prayer to the entry of the celebrant into the sanctuary .</a:t>
            </a:r>
          </a:p>
        </p:txBody>
      </p:sp>
      <p:pic>
        <p:nvPicPr>
          <p:cNvPr id="3074" name="Picture 2" descr="C:\Users\user\Desktop\Jesus-Resurrection-Pictures-13.jpg"/>
          <p:cNvPicPr>
            <a:picLocks noChangeAspect="1" noChangeArrowheads="1"/>
          </p:cNvPicPr>
          <p:nvPr/>
        </p:nvPicPr>
        <p:blipFill>
          <a:blip r:embed="rId2" cstate="print"/>
          <a:srcRect/>
          <a:stretch>
            <a:fillRect/>
          </a:stretch>
        </p:blipFill>
        <p:spPr bwMode="auto">
          <a:xfrm>
            <a:off x="457200" y="1295400"/>
            <a:ext cx="3352800" cy="2514600"/>
          </a:xfrm>
          <a:prstGeom prst="rect">
            <a:avLst/>
          </a:prstGeom>
          <a:noFill/>
          <a:ln w="28575">
            <a:solidFill>
              <a:schemeClr val="accent1"/>
            </a:solidFill>
          </a:ln>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p:cTn id="13"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4"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0" y="207258"/>
            <a:ext cx="9144000" cy="630942"/>
          </a:xfrm>
          <a:prstGeom prst="rect">
            <a:avLst/>
          </a:prstGeom>
          <a:noFill/>
        </p:spPr>
        <p:txBody>
          <a:bodyPr wrap="square" rtlCol="0">
            <a:spAutoFit/>
          </a:bodyPr>
          <a:lstStyle/>
          <a:p>
            <a:pPr algn="ctr"/>
            <a:r>
              <a:rPr lang="en-US" sz="3500" b="1" dirty="0">
                <a:solidFill>
                  <a:srgbClr val="00B0F0"/>
                </a:solidFill>
                <a:latin typeface="Cooper Std Black" pitchFamily="18" charset="0"/>
                <a:cs typeface="Times New Roman" pitchFamily="18" charset="0"/>
              </a:rPr>
              <a:t>PREPARATION OF THE OFFERINGS</a:t>
            </a:r>
            <a:endParaRPr lang="en-US" sz="2800" b="1" dirty="0">
              <a:solidFill>
                <a:srgbClr val="00B0F0"/>
              </a:solidFill>
              <a:latin typeface="Cooper Std Black" pitchFamily="18" charset="0"/>
              <a:cs typeface="Times New Roman" pitchFamily="18" charset="0"/>
            </a:endParaRPr>
          </a:p>
        </p:txBody>
      </p:sp>
      <p:sp>
        <p:nvSpPr>
          <p:cNvPr id="7" name="TextBox 6"/>
          <p:cNvSpPr txBox="1"/>
          <p:nvPr/>
        </p:nvSpPr>
        <p:spPr>
          <a:xfrm>
            <a:off x="3657600" y="1539419"/>
            <a:ext cx="5257800" cy="4708981"/>
          </a:xfrm>
          <a:prstGeom prst="rect">
            <a:avLst/>
          </a:prstGeom>
          <a:noFill/>
        </p:spPr>
        <p:txBody>
          <a:bodyPr wrap="square" rtlCol="0">
            <a:spAutoFit/>
          </a:bodyPr>
          <a:lstStyle/>
          <a:p>
            <a:pPr algn="just"/>
            <a:r>
              <a:rPr lang="en-US" sz="2500" dirty="0">
                <a:latin typeface="Arial Narrow" pitchFamily="34" charset="0"/>
                <a:cs typeface="Times New Roman" pitchFamily="18" charset="0"/>
              </a:rPr>
              <a:t>	The celebrant, after incensing and purifying the chalice and the paten that will hold the body and blood of Jesus, takes bread and wine in them. We remember Christ's passion here; The prayer during the ritual   of   adding   water   into wine reminds this: </a:t>
            </a:r>
            <a:r>
              <a:rPr lang="en-US" sz="2500" dirty="0">
                <a:solidFill>
                  <a:srgbClr val="FF0000"/>
                </a:solidFill>
                <a:latin typeface="Arial Narrow" pitchFamily="34" charset="0"/>
                <a:cs typeface="Times New Roman" pitchFamily="18" charset="0"/>
              </a:rPr>
              <a:t>“…One of the soldiers pierced his side with a spear and at once blood and water came out”</a:t>
            </a:r>
            <a:r>
              <a:rPr lang="en-US" sz="2500" dirty="0">
                <a:latin typeface="Arial Narrow" pitchFamily="34" charset="0"/>
                <a:cs typeface="Times New Roman" pitchFamily="18" charset="0"/>
              </a:rPr>
              <a:t> (Jn. 19:34). While the celebrant prepares bread and wine in the paten and the chalice, the community dedicate themselves, spiritually.</a:t>
            </a:r>
            <a:endParaRPr lang="en-US" sz="2500" dirty="0">
              <a:solidFill>
                <a:srgbClr val="FF0000"/>
              </a:solidFill>
              <a:latin typeface="Arial Narrow" pitchFamily="34" charset="0"/>
              <a:cs typeface="Times New Roman" pitchFamily="18" charset="0"/>
            </a:endParaRPr>
          </a:p>
        </p:txBody>
      </p:sp>
      <p:pic>
        <p:nvPicPr>
          <p:cNvPr id="4098" name="Picture 2" descr="C:\Users\user\Desktop\Bitmap in Lesson6.cdr.jpg"/>
          <p:cNvPicPr>
            <a:picLocks noChangeAspect="1" noChangeArrowheads="1"/>
          </p:cNvPicPr>
          <p:nvPr/>
        </p:nvPicPr>
        <p:blipFill>
          <a:blip r:embed="rId2" cstate="print"/>
          <a:srcRect l="2210" r="2768"/>
          <a:stretch>
            <a:fillRect/>
          </a:stretch>
        </p:blipFill>
        <p:spPr bwMode="auto">
          <a:xfrm>
            <a:off x="152400" y="1497419"/>
            <a:ext cx="3429000" cy="2312581"/>
          </a:xfrm>
          <a:prstGeom prst="rect">
            <a:avLst/>
          </a:prstGeom>
          <a:noFill/>
        </p:spPr>
      </p:pic>
      <p:pic>
        <p:nvPicPr>
          <p:cNvPr id="4099" name="Picture 3" descr="C:\Users\user\Desktop\Bitmap in Lesson6.cdr.jpg"/>
          <p:cNvPicPr>
            <a:picLocks noChangeAspect="1" noChangeArrowheads="1"/>
          </p:cNvPicPr>
          <p:nvPr/>
        </p:nvPicPr>
        <p:blipFill>
          <a:blip r:embed="rId3" cstate="print"/>
          <a:srcRect b="2229"/>
          <a:stretch>
            <a:fillRect/>
          </a:stretch>
        </p:blipFill>
        <p:spPr bwMode="auto">
          <a:xfrm>
            <a:off x="228600" y="3810000"/>
            <a:ext cx="1752600" cy="2895600"/>
          </a:xfrm>
          <a:prstGeom prst="rect">
            <a:avLst/>
          </a:prstGeom>
          <a:noFill/>
        </p:spPr>
      </p:pic>
      <p:pic>
        <p:nvPicPr>
          <p:cNvPr id="4100" name="Picture 4" descr="C:\Users\user\Desktop\Bitmap in Lesson6.cdr.jpg"/>
          <p:cNvPicPr>
            <a:picLocks noChangeAspect="1" noChangeArrowheads="1"/>
          </p:cNvPicPr>
          <p:nvPr/>
        </p:nvPicPr>
        <p:blipFill>
          <a:blip r:embed="rId4" cstate="print"/>
          <a:srcRect b="5000"/>
          <a:stretch>
            <a:fillRect/>
          </a:stretch>
        </p:blipFill>
        <p:spPr bwMode="auto">
          <a:xfrm>
            <a:off x="2057400" y="3810000"/>
            <a:ext cx="1449694" cy="2895600"/>
          </a:xfrm>
          <a:prstGeom prst="rect">
            <a:avLst/>
          </a:prstGeom>
          <a:noFill/>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0" y="207258"/>
            <a:ext cx="9144000" cy="1169551"/>
          </a:xfrm>
          <a:prstGeom prst="rect">
            <a:avLst/>
          </a:prstGeom>
          <a:noFill/>
        </p:spPr>
        <p:txBody>
          <a:bodyPr wrap="square" rtlCol="0">
            <a:spAutoFit/>
          </a:bodyPr>
          <a:lstStyle/>
          <a:p>
            <a:pPr algn="ctr"/>
            <a:r>
              <a:rPr lang="en-US" sz="3500" b="1" dirty="0">
                <a:solidFill>
                  <a:srgbClr val="00B0F0"/>
                </a:solidFill>
                <a:latin typeface="Cooper Std Black" pitchFamily="18" charset="0"/>
                <a:cs typeface="Times New Roman" pitchFamily="18" charset="0"/>
              </a:rPr>
              <a:t>THE WORTHINESS OF THOSE WHO PARTICIPATE IN ANAPHORA</a:t>
            </a:r>
          </a:p>
        </p:txBody>
      </p:sp>
      <p:sp>
        <p:nvSpPr>
          <p:cNvPr id="8" name="TextBox 7"/>
          <p:cNvSpPr txBox="1"/>
          <p:nvPr/>
        </p:nvSpPr>
        <p:spPr>
          <a:xfrm>
            <a:off x="228600" y="1600200"/>
            <a:ext cx="8763000" cy="1938992"/>
          </a:xfrm>
          <a:prstGeom prst="rect">
            <a:avLst/>
          </a:prstGeom>
          <a:noFill/>
        </p:spPr>
        <p:txBody>
          <a:bodyPr wrap="square" rtlCol="0">
            <a:spAutoFit/>
          </a:bodyPr>
          <a:lstStyle/>
          <a:p>
            <a:pPr algn="just"/>
            <a:r>
              <a:rPr lang="en-US" sz="3000" dirty="0">
                <a:latin typeface="Arial Narrow" pitchFamily="34" charset="0"/>
                <a:cs typeface="Times New Roman" pitchFamily="18" charset="0"/>
              </a:rPr>
              <a:t>	The deacon invites us to participate in anaphora with awe and reverence: </a:t>
            </a:r>
            <a:r>
              <a:rPr lang="en-US" sz="3000" dirty="0">
                <a:solidFill>
                  <a:srgbClr val="00B0F0"/>
                </a:solidFill>
                <a:latin typeface="Arial Narrow" pitchFamily="34" charset="0"/>
                <a:cs typeface="Times New Roman" pitchFamily="18" charset="0"/>
              </a:rPr>
              <a:t>“Let all who have been </a:t>
            </a:r>
            <a:r>
              <a:rPr lang="en-US" sz="3000" dirty="0" err="1">
                <a:solidFill>
                  <a:srgbClr val="00B0F0"/>
                </a:solidFill>
                <a:latin typeface="Arial Narrow" pitchFamily="34" charset="0"/>
                <a:cs typeface="Times New Roman" pitchFamily="18" charset="0"/>
              </a:rPr>
              <a:t>baptised</a:t>
            </a:r>
            <a:r>
              <a:rPr lang="en-US" sz="3000" dirty="0">
                <a:solidFill>
                  <a:srgbClr val="00B0F0"/>
                </a:solidFill>
                <a:latin typeface="Arial Narrow" pitchFamily="34" charset="0"/>
                <a:cs typeface="Times New Roman" pitchFamily="18" charset="0"/>
              </a:rPr>
              <a:t> and sealed with the sign of life, participate in these holy mysteries affectively and devoutly.”</a:t>
            </a:r>
          </a:p>
        </p:txBody>
      </p:sp>
      <p:pic>
        <p:nvPicPr>
          <p:cNvPr id="5" name="Picture 3" descr="C:\Users\user\Desktop\baptism.jpg"/>
          <p:cNvPicPr>
            <a:picLocks noChangeAspect="1" noChangeArrowheads="1"/>
          </p:cNvPicPr>
          <p:nvPr/>
        </p:nvPicPr>
        <p:blipFill>
          <a:blip r:embed="rId2" cstate="print"/>
          <a:srcRect t="8780" r="4167" b="61"/>
          <a:stretch>
            <a:fillRect/>
          </a:stretch>
        </p:blipFill>
        <p:spPr bwMode="auto">
          <a:xfrm>
            <a:off x="2057400" y="3581399"/>
            <a:ext cx="4953000" cy="3095625"/>
          </a:xfrm>
          <a:prstGeom prst="rect">
            <a:avLst/>
          </a:prstGeom>
          <a:noFill/>
          <a:ln>
            <a:solidFill>
              <a:srgbClr val="FFC000"/>
            </a:solidFill>
          </a:ln>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p:cTn id="13"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8">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228600" y="685800"/>
            <a:ext cx="8686800" cy="5486400"/>
          </a:xfrm>
          <a:prstGeom prst="roundRect">
            <a:avLst>
              <a:gd name="adj" fmla="val 5317"/>
            </a:avLst>
          </a:prstGeom>
          <a:solidFill>
            <a:srgbClr val="FCEFBA"/>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0" y="1167825"/>
            <a:ext cx="9144000" cy="584775"/>
          </a:xfrm>
          <a:prstGeom prst="rect">
            <a:avLst/>
          </a:prstGeom>
          <a:noFill/>
        </p:spPr>
        <p:txBody>
          <a:bodyPr wrap="square" rtlCol="0">
            <a:spAutoFit/>
          </a:bodyPr>
          <a:lstStyle/>
          <a:p>
            <a:pPr algn="ctr"/>
            <a:r>
              <a:rPr lang="en-US" sz="3200" b="1" dirty="0">
                <a:solidFill>
                  <a:srgbClr val="00B0F0"/>
                </a:solidFill>
                <a:latin typeface="Cooper Std Black" pitchFamily="18" charset="0"/>
                <a:cs typeface="Times New Roman" pitchFamily="18" charset="0"/>
              </a:rPr>
              <a:t>SENDING OFF THE UNWORTHY</a:t>
            </a:r>
          </a:p>
        </p:txBody>
      </p:sp>
      <p:sp>
        <p:nvSpPr>
          <p:cNvPr id="10" name="TextBox 9"/>
          <p:cNvSpPr txBox="1"/>
          <p:nvPr/>
        </p:nvSpPr>
        <p:spPr>
          <a:xfrm>
            <a:off x="381000" y="1905000"/>
            <a:ext cx="8305800" cy="3785652"/>
          </a:xfrm>
          <a:prstGeom prst="rect">
            <a:avLst/>
          </a:prstGeom>
          <a:noFill/>
        </p:spPr>
        <p:txBody>
          <a:bodyPr wrap="square" rtlCol="0">
            <a:spAutoFit/>
          </a:bodyPr>
          <a:lstStyle/>
          <a:p>
            <a:pPr algn="just"/>
            <a:r>
              <a:rPr lang="en-US" sz="3000" dirty="0">
                <a:latin typeface="Arial Narrow" pitchFamily="34" charset="0"/>
                <a:cs typeface="Times New Roman" pitchFamily="18" charset="0"/>
              </a:rPr>
              <a:t>	In the olden days, there was a practice of sending off those who had not received baptism and the seal of life and others who were not receiving the holy   communion, after the liturgy of the Word. This practice exhorts us of the necessity of the inner purity of those who participate in the holy Qurbana. Those who don't live a life befitting to the baptismal principle will be deprived of heavenly bliss once and for all.</a:t>
            </a:r>
          </a:p>
        </p:txBody>
      </p:sp>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 calcmode="lin" valueType="num">
                                      <p:cBhvr>
                                        <p:cTn id="13" dur="500" fill="hold"/>
                                        <p:tgtEl>
                                          <p:spTgt spid="10">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10">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228600" y="685800"/>
            <a:ext cx="8686800" cy="5486400"/>
          </a:xfrm>
          <a:prstGeom prst="roundRect">
            <a:avLst>
              <a:gd name="adj" fmla="val 5317"/>
            </a:avLst>
          </a:prstGeom>
          <a:solidFill>
            <a:srgbClr val="FFCCFF"/>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0" y="990600"/>
            <a:ext cx="9144000" cy="584775"/>
          </a:xfrm>
          <a:prstGeom prst="rect">
            <a:avLst/>
          </a:prstGeom>
          <a:noFill/>
        </p:spPr>
        <p:txBody>
          <a:bodyPr wrap="square" rtlCol="0">
            <a:spAutoFit/>
          </a:bodyPr>
          <a:lstStyle/>
          <a:p>
            <a:pPr algn="ctr"/>
            <a:r>
              <a:rPr lang="en-US" sz="3200" b="1" dirty="0">
                <a:solidFill>
                  <a:srgbClr val="FF00FF"/>
                </a:solidFill>
                <a:latin typeface="Cooper Std Black" pitchFamily="18" charset="0"/>
                <a:cs typeface="Times New Roman" pitchFamily="18" charset="0"/>
              </a:rPr>
              <a:t>PROSTRATION</a:t>
            </a:r>
          </a:p>
        </p:txBody>
      </p:sp>
      <p:sp>
        <p:nvSpPr>
          <p:cNvPr id="10" name="TextBox 9"/>
          <p:cNvSpPr txBox="1"/>
          <p:nvPr/>
        </p:nvSpPr>
        <p:spPr>
          <a:xfrm>
            <a:off x="381000" y="1696283"/>
            <a:ext cx="8305800" cy="4247317"/>
          </a:xfrm>
          <a:prstGeom prst="rect">
            <a:avLst/>
          </a:prstGeom>
          <a:noFill/>
        </p:spPr>
        <p:txBody>
          <a:bodyPr wrap="square" rtlCol="0">
            <a:spAutoFit/>
          </a:bodyPr>
          <a:lstStyle/>
          <a:p>
            <a:pPr algn="just"/>
            <a:r>
              <a:rPr lang="en-US" sz="3000" dirty="0">
                <a:latin typeface="Arial Narrow" pitchFamily="34" charset="0"/>
                <a:cs typeface="Times New Roman" pitchFamily="18" charset="0"/>
              </a:rPr>
              <a:t>	This rite observed in </a:t>
            </a:r>
            <a:r>
              <a:rPr lang="en-US" sz="3000" dirty="0" err="1">
                <a:latin typeface="Arial Narrow" pitchFamily="34" charset="0"/>
                <a:cs typeface="Times New Roman" pitchFamily="18" charset="0"/>
              </a:rPr>
              <a:t>Raza</a:t>
            </a:r>
            <a:r>
              <a:rPr lang="en-US" sz="3000" dirty="0">
                <a:latin typeface="Arial Narrow" pitchFamily="34" charset="0"/>
                <a:cs typeface="Times New Roman" pitchFamily="18" charset="0"/>
              </a:rPr>
              <a:t>, is purely a practice in the liturgy of the Syro-Malabar Church. The celebrant kisses the four corners of the </a:t>
            </a:r>
            <a:r>
              <a:rPr lang="en-US" sz="3000" dirty="0" err="1">
                <a:latin typeface="Arial Narrow" pitchFamily="34" charset="0"/>
                <a:cs typeface="Times New Roman" pitchFamily="18" charset="0"/>
              </a:rPr>
              <a:t>sosappa</a:t>
            </a:r>
            <a:r>
              <a:rPr lang="en-US" sz="3000" dirty="0">
                <a:latin typeface="Arial Narrow" pitchFamily="34" charset="0"/>
                <a:cs typeface="Times New Roman" pitchFamily="18" charset="0"/>
              </a:rPr>
              <a:t> spread on the bema three times each, while the celebrant, deacon and the choir in exchange sing: “the crown of justice adorned by your priests…” This hymn reveals the office of the priest; also we are reminded that the bread and wine are transformed, into the body and blood of Jesus with the intervention of the Holy Spirit.</a:t>
            </a:r>
          </a:p>
        </p:txBody>
      </p:sp>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 calcmode="lin" valueType="num">
                                      <p:cBhvr>
                                        <p:cTn id="13" dur="500" fill="hold"/>
                                        <p:tgtEl>
                                          <p:spTgt spid="10">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10">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1639</TotalTime>
  <Words>310</Words>
  <Application>Microsoft Office PowerPoint</Application>
  <PresentationFormat>On-screen Show (4:3)</PresentationFormat>
  <Paragraphs>89</Paragraphs>
  <Slides>39</Slides>
  <Notes>0</Notes>
  <HiddenSlides>0</HiddenSlides>
  <MMClips>0</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Trek</vt:lpstr>
      <vt:lpstr>CATECHETICAL TEXTBOOK SERIES OF THE SYRO - MALABAR CHURCH</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LET US READ AND MEDITATE  THE WORD OF GOD </vt:lpstr>
      <vt:lpstr>A Verse to Remember</vt:lpstr>
      <vt:lpstr>Let us Pray</vt:lpstr>
      <vt:lpstr>My Resolution</vt:lpstr>
      <vt:lpstr>Teachings of the Fathers of the Church </vt:lpstr>
      <vt:lpstr>Questions</vt:lpstr>
      <vt:lpstr>Slide 39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portex8</dc:creator>
  <cp:lastModifiedBy>Administrator</cp:lastModifiedBy>
  <cp:revision>415</cp:revision>
  <dcterms:created xsi:type="dcterms:W3CDTF">2009-12-14T09:57:33Z</dcterms:created>
  <dcterms:modified xsi:type="dcterms:W3CDTF">2015-10-22T06:21:14Z</dcterms:modified>
</cp:coreProperties>
</file>